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46"/>
  </p:notesMasterIdLst>
  <p:sldIdLst>
    <p:sldId id="256" r:id="rId2"/>
    <p:sldId id="283" r:id="rId3"/>
    <p:sldId id="284" r:id="rId4"/>
    <p:sldId id="278" r:id="rId5"/>
    <p:sldId id="279" r:id="rId6"/>
    <p:sldId id="266" r:id="rId7"/>
    <p:sldId id="285" r:id="rId8"/>
    <p:sldId id="281" r:id="rId9"/>
    <p:sldId id="259" r:id="rId10"/>
    <p:sldId id="286" r:id="rId11"/>
    <p:sldId id="287" r:id="rId12"/>
    <p:sldId id="260" r:id="rId13"/>
    <p:sldId id="282" r:id="rId14"/>
    <p:sldId id="288" r:id="rId15"/>
    <p:sldId id="289" r:id="rId16"/>
    <p:sldId id="290" r:id="rId17"/>
    <p:sldId id="291" r:id="rId18"/>
    <p:sldId id="292" r:id="rId19"/>
    <p:sldId id="293" r:id="rId20"/>
    <p:sldId id="294" r:id="rId21"/>
    <p:sldId id="258" r:id="rId22"/>
    <p:sldId id="273" r:id="rId23"/>
    <p:sldId id="295" r:id="rId24"/>
    <p:sldId id="269" r:id="rId25"/>
    <p:sldId id="262" r:id="rId26"/>
    <p:sldId id="307" r:id="rId27"/>
    <p:sldId id="305" r:id="rId28"/>
    <p:sldId id="306" r:id="rId29"/>
    <p:sldId id="263" r:id="rId30"/>
    <p:sldId id="297" r:id="rId31"/>
    <p:sldId id="296" r:id="rId32"/>
    <p:sldId id="298" r:id="rId33"/>
    <p:sldId id="299" r:id="rId34"/>
    <p:sldId id="271" r:id="rId35"/>
    <p:sldId id="300" r:id="rId36"/>
    <p:sldId id="270" r:id="rId37"/>
    <p:sldId id="303" r:id="rId38"/>
    <p:sldId id="264" r:id="rId39"/>
    <p:sldId id="301" r:id="rId40"/>
    <p:sldId id="304" r:id="rId41"/>
    <p:sldId id="265" r:id="rId42"/>
    <p:sldId id="267" r:id="rId43"/>
    <p:sldId id="268" r:id="rId44"/>
    <p:sldId id="280"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3611"/>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6" d="100"/>
          <a:sy n="106" d="100"/>
        </p:scale>
        <p:origin x="12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6A5EE-6AB6-4687-B10E-B156A6B76C4A}" type="datetimeFigureOut">
              <a:rPr lang="de-DE" smtClean="0"/>
              <a:t>20.12.2019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158ECF-FC24-4483-AB3A-9AACE8826180}" type="slidenum">
              <a:rPr lang="de-DE" smtClean="0"/>
              <a:t>‹#›</a:t>
            </a:fld>
            <a:endParaRPr lang="de-DE"/>
          </a:p>
        </p:txBody>
      </p:sp>
    </p:spTree>
    <p:extLst>
      <p:ext uri="{BB962C8B-B14F-4D97-AF65-F5344CB8AC3E}">
        <p14:creationId xmlns:p14="http://schemas.microsoft.com/office/powerpoint/2010/main" val="3283056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pl-PL"/>
              <a:t>Kliknij, aby edytować styl</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l-PL"/>
              <a:t>Kliknij, aby edytować styl wzorca podtytułu</a:t>
            </a:r>
            <a:endParaRPr lang="en-US" dirty="0"/>
          </a:p>
        </p:txBody>
      </p:sp>
      <p:sp>
        <p:nvSpPr>
          <p:cNvPr id="4" name="Date Placeholder 3"/>
          <p:cNvSpPr>
            <a:spLocks noGrp="1"/>
          </p:cNvSpPr>
          <p:nvPr>
            <p:ph type="dt" sz="half" idx="10"/>
          </p:nvPr>
        </p:nvSpPr>
        <p:spPr/>
        <p:txBody>
          <a:bodyPr/>
          <a:lstStyle/>
          <a:p>
            <a:fld id="{BF43B0EF-547B-453B-A659-13ADFB89493A}" type="datetimeFigureOut">
              <a:rPr lang="de-DE" smtClean="0"/>
              <a:t>20.12.2019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373AF6CC-01F8-4E74-BFFC-D8CCDFE579DB}" type="slidenum">
              <a:rPr lang="de-DE" smtClean="0"/>
              <a:t>‹#›</a:t>
            </a:fld>
            <a:endParaRPr lang="de-DE"/>
          </a:p>
        </p:txBody>
      </p:sp>
    </p:spTree>
    <p:extLst>
      <p:ext uri="{BB962C8B-B14F-4D97-AF65-F5344CB8AC3E}">
        <p14:creationId xmlns:p14="http://schemas.microsoft.com/office/powerpoint/2010/main" val="2193196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Vertical Text Placeholder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BF43B0EF-547B-453B-A659-13ADFB89493A}" type="datetimeFigureOut">
              <a:rPr lang="de-DE" smtClean="0"/>
              <a:t>20.12.2019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73AF6CC-01F8-4E74-BFFC-D8CCDFE579DB}" type="slidenum">
              <a:rPr lang="de-DE" smtClean="0"/>
              <a:t>‹#›</a:t>
            </a:fld>
            <a:endParaRPr lang="de-DE"/>
          </a:p>
        </p:txBody>
      </p:sp>
    </p:spTree>
    <p:extLst>
      <p:ext uri="{BB962C8B-B14F-4D97-AF65-F5344CB8AC3E}">
        <p14:creationId xmlns:p14="http://schemas.microsoft.com/office/powerpoint/2010/main" val="3492509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pl-PL"/>
              <a:t>Kliknij, aby edytować styl</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BF43B0EF-547B-453B-A659-13ADFB89493A}" type="datetimeFigureOut">
              <a:rPr lang="de-DE" smtClean="0"/>
              <a:t>20.12.2019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73AF6CC-01F8-4E74-BFFC-D8CCDFE579DB}" type="slidenum">
              <a:rPr lang="de-DE" smtClean="0"/>
              <a:t>‹#›</a:t>
            </a:fld>
            <a:endParaRPr lang="de-DE"/>
          </a:p>
        </p:txBody>
      </p:sp>
    </p:spTree>
    <p:extLst>
      <p:ext uri="{BB962C8B-B14F-4D97-AF65-F5344CB8AC3E}">
        <p14:creationId xmlns:p14="http://schemas.microsoft.com/office/powerpoint/2010/main" val="3034959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BF43B0EF-547B-453B-A659-13ADFB89493A}" type="datetimeFigureOut">
              <a:rPr lang="de-DE" smtClean="0"/>
              <a:t>20.12.2019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73AF6CC-01F8-4E74-BFFC-D8CCDFE579DB}" type="slidenum">
              <a:rPr lang="de-DE" smtClean="0"/>
              <a:t>‹#›</a:t>
            </a:fld>
            <a:endParaRPr lang="de-DE"/>
          </a:p>
        </p:txBody>
      </p:sp>
    </p:spTree>
    <p:extLst>
      <p:ext uri="{BB962C8B-B14F-4D97-AF65-F5344CB8AC3E}">
        <p14:creationId xmlns:p14="http://schemas.microsoft.com/office/powerpoint/2010/main" val="216444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pl-PL"/>
              <a:t>Kliknij, aby edytować styl</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a:xfrm>
            <a:off x="8593667" y="6272784"/>
            <a:ext cx="2644309" cy="365125"/>
          </a:xfrm>
        </p:spPr>
        <p:txBody>
          <a:bodyPr/>
          <a:lstStyle/>
          <a:p>
            <a:fld id="{BF43B0EF-547B-453B-A659-13ADFB89493A}" type="datetimeFigureOut">
              <a:rPr lang="de-DE" smtClean="0"/>
              <a:t>20.12.2019</a:t>
            </a:fld>
            <a:endParaRPr lang="de-DE"/>
          </a:p>
        </p:txBody>
      </p:sp>
      <p:sp>
        <p:nvSpPr>
          <p:cNvPr id="5" name="Footer Placeholder 4"/>
          <p:cNvSpPr>
            <a:spLocks noGrp="1"/>
          </p:cNvSpPr>
          <p:nvPr>
            <p:ph type="ftr" sz="quarter" idx="11"/>
          </p:nvPr>
        </p:nvSpPr>
        <p:spPr>
          <a:xfrm>
            <a:off x="2182708" y="6272784"/>
            <a:ext cx="6327648" cy="365125"/>
          </a:xfrm>
        </p:spPr>
        <p:txBody>
          <a:bodyPr/>
          <a:lstStyle/>
          <a:p>
            <a:endParaRPr lang="de-DE"/>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373AF6CC-01F8-4E74-BFFC-D8CCDFE579DB}" type="slidenum">
              <a:rPr lang="de-DE" smtClean="0"/>
              <a:t>‹#›</a:t>
            </a:fld>
            <a:endParaRPr lang="de-DE"/>
          </a:p>
        </p:txBody>
      </p:sp>
    </p:spTree>
    <p:extLst>
      <p:ext uri="{BB962C8B-B14F-4D97-AF65-F5344CB8AC3E}">
        <p14:creationId xmlns:p14="http://schemas.microsoft.com/office/powerpoint/2010/main" val="2578824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BF43B0EF-547B-453B-A659-13ADFB89493A}" type="datetimeFigureOut">
              <a:rPr lang="de-DE" smtClean="0"/>
              <a:t>20.12.2019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373AF6CC-01F8-4E74-BFFC-D8CCDFE579DB}" type="slidenum">
              <a:rPr lang="de-DE" smtClean="0"/>
              <a:t>‹#›</a:t>
            </a:fld>
            <a:endParaRPr lang="de-DE"/>
          </a:p>
        </p:txBody>
      </p:sp>
    </p:spTree>
    <p:extLst>
      <p:ext uri="{BB962C8B-B14F-4D97-AF65-F5344CB8AC3E}">
        <p14:creationId xmlns:p14="http://schemas.microsoft.com/office/powerpoint/2010/main" val="1222236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l-PL"/>
              <a:t>Kliknij, aby edytować styl</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BF43B0EF-547B-453B-A659-13ADFB89493A}" type="datetimeFigureOut">
              <a:rPr lang="de-DE" smtClean="0"/>
              <a:t>20.12.2019</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373AF6CC-01F8-4E74-BFFC-D8CCDFE579DB}" type="slidenum">
              <a:rPr lang="de-DE" smtClean="0"/>
              <a:t>‹#›</a:t>
            </a:fld>
            <a:endParaRPr lang="de-DE"/>
          </a:p>
        </p:txBody>
      </p:sp>
    </p:spTree>
    <p:extLst>
      <p:ext uri="{BB962C8B-B14F-4D97-AF65-F5344CB8AC3E}">
        <p14:creationId xmlns:p14="http://schemas.microsoft.com/office/powerpoint/2010/main" val="1482749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l-PL"/>
              <a:t>Kliknij, aby edytować styl</a:t>
            </a:r>
            <a:endParaRPr lang="en-US" dirty="0"/>
          </a:p>
        </p:txBody>
      </p:sp>
      <p:sp>
        <p:nvSpPr>
          <p:cNvPr id="3" name="Date Placeholder 2"/>
          <p:cNvSpPr>
            <a:spLocks noGrp="1"/>
          </p:cNvSpPr>
          <p:nvPr>
            <p:ph type="dt" sz="half" idx="10"/>
          </p:nvPr>
        </p:nvSpPr>
        <p:spPr/>
        <p:txBody>
          <a:bodyPr/>
          <a:lstStyle/>
          <a:p>
            <a:fld id="{BF43B0EF-547B-453B-A659-13ADFB89493A}" type="datetimeFigureOut">
              <a:rPr lang="de-DE" smtClean="0"/>
              <a:t>20.12.2019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373AF6CC-01F8-4E74-BFFC-D8CCDFE579DB}" type="slidenum">
              <a:rPr lang="de-DE" smtClean="0"/>
              <a:t>‹#›</a:t>
            </a:fld>
            <a:endParaRPr lang="de-DE"/>
          </a:p>
        </p:txBody>
      </p:sp>
    </p:spTree>
    <p:extLst>
      <p:ext uri="{BB962C8B-B14F-4D97-AF65-F5344CB8AC3E}">
        <p14:creationId xmlns:p14="http://schemas.microsoft.com/office/powerpoint/2010/main" val="1905388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43B0EF-547B-453B-A659-13ADFB89493A}" type="datetimeFigureOut">
              <a:rPr lang="de-DE" smtClean="0"/>
              <a:t>20.12.2019</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373AF6CC-01F8-4E74-BFFC-D8CCDFE579DB}" type="slidenum">
              <a:rPr lang="de-DE" smtClean="0"/>
              <a:t>‹#›</a:t>
            </a:fld>
            <a:endParaRPr lang="de-DE"/>
          </a:p>
        </p:txBody>
      </p:sp>
    </p:spTree>
    <p:extLst>
      <p:ext uri="{BB962C8B-B14F-4D97-AF65-F5344CB8AC3E}">
        <p14:creationId xmlns:p14="http://schemas.microsoft.com/office/powerpoint/2010/main" val="277961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pl-PL"/>
              <a:t>Kliknij, aby edytować styl</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BF43B0EF-547B-453B-A659-13ADFB89493A}" type="datetimeFigureOut">
              <a:rPr lang="de-DE" smtClean="0"/>
              <a:t>20.12.2019</a:t>
            </a:fld>
            <a:endParaRPr lang="de-DE"/>
          </a:p>
        </p:txBody>
      </p:sp>
      <p:sp>
        <p:nvSpPr>
          <p:cNvPr id="6" name="Footer Placeholder 5"/>
          <p:cNvSpPr>
            <a:spLocks noGrp="1"/>
          </p:cNvSpPr>
          <p:nvPr>
            <p:ph type="ftr" sz="quarter" idx="11"/>
          </p:nvPr>
        </p:nvSpPr>
        <p:spPr/>
        <p:txBody>
          <a:bodyPr/>
          <a:lstStyle/>
          <a:p>
            <a:endParaRPr lang="de-DE"/>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73AF6CC-01F8-4E74-BFFC-D8CCDFE579DB}" type="slidenum">
              <a:rPr lang="de-DE" smtClean="0"/>
              <a:t>‹#›</a:t>
            </a:fld>
            <a:endParaRPr lang="de-DE"/>
          </a:p>
        </p:txBody>
      </p:sp>
    </p:spTree>
    <p:extLst>
      <p:ext uri="{BB962C8B-B14F-4D97-AF65-F5344CB8AC3E}">
        <p14:creationId xmlns:p14="http://schemas.microsoft.com/office/powerpoint/2010/main" val="3444847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pl-PL"/>
              <a:t>Kliknij, aby edytować styl</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BF43B0EF-547B-453B-A659-13ADFB89493A}" type="datetimeFigureOut">
              <a:rPr lang="de-DE" smtClean="0"/>
              <a:t>20.12.2019</a:t>
            </a:fld>
            <a:endParaRPr lang="de-DE"/>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73AF6CC-01F8-4E74-BFFC-D8CCDFE579DB}" type="slidenum">
              <a:rPr lang="de-DE" smtClean="0"/>
              <a:t>‹#›</a:t>
            </a:fld>
            <a:endParaRPr lang="de-DE"/>
          </a:p>
        </p:txBody>
      </p:sp>
    </p:spTree>
    <p:extLst>
      <p:ext uri="{BB962C8B-B14F-4D97-AF65-F5344CB8AC3E}">
        <p14:creationId xmlns:p14="http://schemas.microsoft.com/office/powerpoint/2010/main" val="25852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pl-PL"/>
              <a:t>Kliknij, aby edytować styl</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F43B0EF-547B-453B-A659-13ADFB89493A}" type="datetimeFigureOut">
              <a:rPr lang="de-DE" smtClean="0"/>
              <a:t>20.12.2019</a:t>
            </a:fld>
            <a:endParaRPr lang="de-DE"/>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de-DE"/>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373AF6CC-01F8-4E74-BFFC-D8CCDFE579DB}" type="slidenum">
              <a:rPr lang="de-DE" smtClean="0"/>
              <a:t>‹#›</a:t>
            </a:fld>
            <a:endParaRPr lang="de-DE"/>
          </a:p>
        </p:txBody>
      </p:sp>
    </p:spTree>
    <p:extLst>
      <p:ext uri="{BB962C8B-B14F-4D97-AF65-F5344CB8AC3E}">
        <p14:creationId xmlns:p14="http://schemas.microsoft.com/office/powerpoint/2010/main" val="328140450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7.png"/><Relationship Id="rId4" Type="http://schemas.openxmlformats.org/officeDocument/2006/relationships/image" Target="../media/image40.pn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p:cNvSpPr>
                <a:spLocks noGrp="1"/>
              </p:cNvSpPr>
              <p:nvPr>
                <p:ph type="ctrTitle"/>
              </p:nvPr>
            </p:nvSpPr>
            <p:spPr/>
            <p:txBody>
              <a:bodyPr/>
              <a:lstStyle/>
              <a:p>
                <a:r>
                  <a:rPr lang="de-DE" dirty="0"/>
                  <a:t>Resonant Soft X-</a:t>
                </a:r>
                <a:r>
                  <a:rPr lang="de-DE" dirty="0" err="1"/>
                  <a:t>ray</a:t>
                </a:r>
                <a:r>
                  <a:rPr lang="de-DE" dirty="0"/>
                  <a:t> </a:t>
                </a:r>
                <a:r>
                  <a:rPr lang="de-DE" dirty="0" err="1"/>
                  <a:t>SCAttering</a:t>
                </a:r>
                <a:r>
                  <a:rPr lang="de-DE" dirty="0"/>
                  <a:t> on </a:t>
                </a:r>
                <a14:m>
                  <m:oMath xmlns:m="http://schemas.openxmlformats.org/officeDocument/2006/math">
                    <m:r>
                      <m:rPr>
                        <m:sty m:val="p"/>
                      </m:rPr>
                      <a:rPr lang="de-DE" b="0" i="0" dirty="0" smtClean="0">
                        <a:latin typeface="Cambria Math" panose="02040503050406030204" pitchFamily="18" charset="0"/>
                      </a:rPr>
                      <m:t>L</m:t>
                    </m:r>
                    <m:r>
                      <m:rPr>
                        <m:sty m:val="p"/>
                      </m:rPr>
                      <a:rPr lang="de-DE" b="0" i="0" cap="none" dirty="0" smtClean="0">
                        <a:latin typeface="Cambria Math" panose="02040503050406030204" pitchFamily="18" charset="0"/>
                      </a:rPr>
                      <m:t>i</m:t>
                    </m:r>
                    <m:r>
                      <m:rPr>
                        <m:sty m:val="p"/>
                      </m:rPr>
                      <a:rPr lang="de-DE" b="0" i="0" dirty="0" smtClean="0">
                        <a:latin typeface="Cambria Math" panose="02040503050406030204" pitchFamily="18" charset="0"/>
                      </a:rPr>
                      <m:t>C</m:t>
                    </m:r>
                    <m:sSub>
                      <m:sSubPr>
                        <m:ctrlPr>
                          <a:rPr lang="de-DE" i="1" dirty="0" smtClean="0">
                            <a:latin typeface="Cambria Math" panose="02040503050406030204" pitchFamily="18" charset="0"/>
                          </a:rPr>
                        </m:ctrlPr>
                      </m:sSubPr>
                      <m:e>
                        <m:r>
                          <m:rPr>
                            <m:sty m:val="p"/>
                          </m:rPr>
                          <a:rPr lang="de-DE" b="0" i="0" cap="none" dirty="0" smtClean="0">
                            <a:latin typeface="Cambria Math" panose="02040503050406030204" pitchFamily="18" charset="0"/>
                          </a:rPr>
                          <m:t>u</m:t>
                        </m:r>
                      </m:e>
                      <m:sub>
                        <m:r>
                          <a:rPr lang="de-DE" b="0" i="0" dirty="0" smtClean="0">
                            <a:latin typeface="Cambria Math" panose="02040503050406030204" pitchFamily="18" charset="0"/>
                          </a:rPr>
                          <m:t>3</m:t>
                        </m:r>
                      </m:sub>
                    </m:sSub>
                    <m:sSub>
                      <m:sSubPr>
                        <m:ctrlPr>
                          <a:rPr lang="de-DE" i="1" dirty="0" smtClean="0">
                            <a:latin typeface="Cambria Math" panose="02040503050406030204" pitchFamily="18" charset="0"/>
                          </a:rPr>
                        </m:ctrlPr>
                      </m:sSubPr>
                      <m:e>
                        <m:r>
                          <m:rPr>
                            <m:sty m:val="p"/>
                          </m:rPr>
                          <a:rPr lang="de-DE" b="0" i="0" dirty="0" smtClean="0">
                            <a:latin typeface="Cambria Math" panose="02040503050406030204" pitchFamily="18" charset="0"/>
                          </a:rPr>
                          <m:t>O</m:t>
                        </m:r>
                      </m:e>
                      <m:sub>
                        <m:r>
                          <a:rPr lang="de-DE" b="0" i="0" dirty="0" smtClean="0">
                            <a:latin typeface="Cambria Math" panose="02040503050406030204" pitchFamily="18" charset="0"/>
                          </a:rPr>
                          <m:t>3</m:t>
                        </m:r>
                      </m:sub>
                    </m:sSub>
                  </m:oMath>
                </a14:m>
                <a:endParaRPr lang="de-DE" dirty="0"/>
              </a:p>
            </p:txBody>
          </p:sp>
        </mc:Choice>
        <mc:Fallback xmlns="">
          <p:sp>
            <p:nvSpPr>
              <p:cNvPr id="2" name="Titel 1"/>
              <p:cNvSpPr>
                <a:spLocks noGrp="1" noRot="1" noChangeAspect="1" noMove="1" noResize="1" noEditPoints="1" noAdjustHandles="1" noChangeArrowheads="1" noChangeShapeType="1" noTextEdit="1"/>
              </p:cNvSpPr>
              <p:nvPr>
                <p:ph type="ctrTitle"/>
              </p:nvPr>
            </p:nvSpPr>
            <p:spPr>
              <a:blipFill>
                <a:blip r:embed="rId2"/>
                <a:stretch>
                  <a:fillRect t="-9036" b="-6827"/>
                </a:stretch>
              </a:blipFill>
            </p:spPr>
            <p:txBody>
              <a:bodyPr/>
              <a:lstStyle/>
              <a:p>
                <a:r>
                  <a:rPr lang="de-DE">
                    <a:noFill/>
                  </a:rPr>
                  <a:t> </a:t>
                </a:r>
              </a:p>
            </p:txBody>
          </p:sp>
        </mc:Fallback>
      </mc:AlternateContent>
    </p:spTree>
    <p:extLst>
      <p:ext uri="{BB962C8B-B14F-4D97-AF65-F5344CB8AC3E}">
        <p14:creationId xmlns:p14="http://schemas.microsoft.com/office/powerpoint/2010/main" val="2543585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Raw</a:t>
            </a:r>
            <a:r>
              <a:rPr lang="de-DE" dirty="0"/>
              <a:t> </a:t>
            </a:r>
            <a:r>
              <a:rPr lang="de-DE" dirty="0" err="1"/>
              <a:t>data</a:t>
            </a:r>
            <a:r>
              <a:rPr lang="de-DE" dirty="0"/>
              <a:t> </a:t>
            </a:r>
            <a:r>
              <a:rPr lang="de-DE" dirty="0" err="1"/>
              <a:t>analysis</a:t>
            </a:r>
            <a:endParaRPr lang="de-DE"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lstStyle/>
              <a:p>
                <a:r>
                  <a:rPr lang="pl-PL" dirty="0"/>
                  <a:t>Strong </a:t>
                </a:r>
                <a:r>
                  <a:rPr lang="pl-PL" dirty="0" err="1"/>
                  <a:t>intensity</a:t>
                </a:r>
                <a:r>
                  <a:rPr lang="pl-PL" dirty="0"/>
                  <a:t> </a:t>
                </a:r>
                <a:r>
                  <a:rPr lang="pl-PL" dirty="0" err="1"/>
                  <a:t>enhancment</a:t>
                </a:r>
                <a:r>
                  <a:rPr lang="pl-PL" dirty="0"/>
                  <a:t> </a:t>
                </a:r>
                <a:r>
                  <a:rPr lang="pl-PL" dirty="0" err="1"/>
                  <a:t>at</a:t>
                </a:r>
                <a:r>
                  <a:rPr lang="pl-PL" dirty="0"/>
                  <a:t> </a:t>
                </a:r>
                <a:r>
                  <a:rPr lang="pl-PL" dirty="0" err="1"/>
                  <a:t>copper</a:t>
                </a:r>
                <a:r>
                  <a:rPr lang="pl-PL" dirty="0"/>
                  <a:t> L </a:t>
                </a:r>
                <a:r>
                  <a:rPr lang="pl-PL" dirty="0" err="1"/>
                  <a:t>edges</a:t>
                </a:r>
                <a:endParaRPr lang="pl-PL" dirty="0"/>
              </a:p>
              <a:p>
                <a:r>
                  <a:rPr lang="pl-PL" dirty="0" err="1"/>
                  <a:t>Peak</a:t>
                </a:r>
                <a:r>
                  <a:rPr lang="pl-PL" dirty="0"/>
                  <a:t> </a:t>
                </a:r>
                <a:r>
                  <a:rPr lang="pl-PL" dirty="0" err="1"/>
                  <a:t>position</a:t>
                </a:r>
                <a:r>
                  <a:rPr lang="pl-PL" dirty="0"/>
                  <a:t> </a:t>
                </a:r>
                <a:r>
                  <a:rPr lang="pl-PL" dirty="0" err="1"/>
                  <a:t>looks</a:t>
                </a:r>
                <a:r>
                  <a:rPr lang="pl-PL" dirty="0"/>
                  <a:t> </a:t>
                </a:r>
                <a:r>
                  <a:rPr lang="pl-PL" dirty="0" err="1"/>
                  <a:t>like</a:t>
                </a:r>
                <a:r>
                  <a:rPr lang="pl-PL" dirty="0"/>
                  <a:t> real part of </a:t>
                </a:r>
                <a:r>
                  <a:rPr lang="pl-PL" dirty="0" err="1"/>
                  <a:t>dielectric</a:t>
                </a:r>
                <a:r>
                  <a:rPr lang="pl-PL" dirty="0"/>
                  <a:t> </a:t>
                </a:r>
                <a:r>
                  <a:rPr lang="pl-PL" dirty="0" err="1"/>
                  <a:t>function</a:t>
                </a:r>
                <a:endParaRPr lang="pl-PL" dirty="0"/>
              </a:p>
              <a:p>
                <a:r>
                  <a:rPr lang="pl-PL" dirty="0" err="1"/>
                  <a:t>Broadening</a:t>
                </a:r>
                <a:r>
                  <a:rPr lang="pl-PL" dirty="0"/>
                  <a:t> of </a:t>
                </a:r>
                <a:r>
                  <a:rPr lang="pl-PL" dirty="0" err="1"/>
                  <a:t>peak</a:t>
                </a:r>
                <a:r>
                  <a:rPr lang="pl-PL" dirty="0"/>
                  <a:t> </a:t>
                </a:r>
                <a:r>
                  <a:rPr lang="pl-PL" dirty="0" err="1"/>
                  <a:t>width</a:t>
                </a:r>
                <a:r>
                  <a:rPr lang="pl-PL" dirty="0"/>
                  <a:t> </a:t>
                </a:r>
                <a:r>
                  <a:rPr lang="pl-PL" dirty="0" err="1"/>
                  <a:t>along</a:t>
                </a:r>
                <a:r>
                  <a:rPr lang="pl-PL" dirty="0"/>
                  <a:t> the </a:t>
                </a:r>
                <a:r>
                  <a:rPr lang="pl-PL" dirty="0" err="1"/>
                  <a:t>energy</a:t>
                </a:r>
                <a:r>
                  <a:rPr lang="pl-PL" dirty="0"/>
                  <a:t> </a:t>
                </a:r>
                <a:r>
                  <a:rPr lang="pl-PL" dirty="0" err="1"/>
                  <a:t>axis</a:t>
                </a:r>
                <a:r>
                  <a:rPr lang="pl-PL" dirty="0"/>
                  <a:t> (</a:t>
                </a:r>
                <a:r>
                  <a:rPr lang="pl-PL" dirty="0" err="1"/>
                  <a:t>connected</a:t>
                </a:r>
                <a:r>
                  <a:rPr lang="pl-PL" dirty="0"/>
                  <a:t> to </a:t>
                </a:r>
                <a:r>
                  <a:rPr lang="pl-PL" dirty="0" err="1"/>
                  <a:t>increased</a:t>
                </a:r>
                <a:r>
                  <a:rPr lang="pl-PL" dirty="0"/>
                  <a:t> </a:t>
                </a:r>
                <a:r>
                  <a:rPr lang="pl-PL" dirty="0" err="1"/>
                  <a:t>absorption</a:t>
                </a:r>
                <a:r>
                  <a:rPr lang="pl-PL" dirty="0"/>
                  <a:t>)</a:t>
                </a:r>
              </a:p>
              <a:p>
                <a:r>
                  <a:rPr lang="pl-PL" dirty="0" err="1"/>
                  <a:t>Linear</a:t>
                </a:r>
                <a:r>
                  <a:rPr lang="pl-PL" dirty="0"/>
                  <a:t> </a:t>
                </a:r>
                <a:r>
                  <a:rPr lang="pl-PL" dirty="0" err="1"/>
                  <a:t>dichroic</a:t>
                </a:r>
                <a:r>
                  <a:rPr lang="pl-PL" dirty="0"/>
                  <a:t> </a:t>
                </a:r>
                <a:r>
                  <a:rPr lang="pl-PL" dirty="0" err="1"/>
                  <a:t>effects</a:t>
                </a:r>
                <a:r>
                  <a:rPr lang="pl-PL" dirty="0"/>
                  <a:t> </a:t>
                </a:r>
                <a:r>
                  <a:rPr lang="pl-PL" dirty="0" err="1"/>
                  <a:t>shown</a:t>
                </a:r>
                <a:r>
                  <a:rPr lang="pl-PL" dirty="0"/>
                  <a:t> for </a:t>
                </a:r>
                <a:r>
                  <a:rPr lang="pl-PL" dirty="0" err="1"/>
                  <a:t>linear</a:t>
                </a:r>
                <a:r>
                  <a:rPr lang="pl-PL" dirty="0"/>
                  <a:t> </a:t>
                </a:r>
                <a:r>
                  <a:rPr lang="pl-PL" dirty="0" err="1"/>
                  <a:t>polarizations</a:t>
                </a:r>
                <a:r>
                  <a:rPr lang="pl-PL" dirty="0"/>
                  <a:t>: </a:t>
                </a:r>
                <a:r>
                  <a:rPr lang="pl-PL" dirty="0" err="1"/>
                  <a:t>difference</a:t>
                </a:r>
                <a:r>
                  <a:rPr lang="pl-PL" dirty="0"/>
                  <a:t> in maximum </a:t>
                </a:r>
                <a:r>
                  <a:rPr lang="pl-PL" dirty="0" err="1"/>
                  <a:t>intensity</a:t>
                </a:r>
                <a:r>
                  <a:rPr lang="pl-PL" dirty="0"/>
                  <a:t> for LV and LH </a:t>
                </a:r>
                <a:r>
                  <a:rPr lang="pl-PL" dirty="0" err="1"/>
                  <a:t>polarization</a:t>
                </a:r>
                <a:r>
                  <a:rPr lang="pl-PL" dirty="0"/>
                  <a:t> (LH </a:t>
                </a:r>
                <a:r>
                  <a:rPr lang="pl-PL" dirty="0" err="1"/>
                  <a:t>has</a:t>
                </a:r>
                <a:r>
                  <a:rPr lang="pl-PL" dirty="0"/>
                  <a:t> </a:t>
                </a:r>
                <a:r>
                  <a:rPr lang="pl-PL" dirty="0" err="1"/>
                  <a:t>stronger</a:t>
                </a:r>
                <a:r>
                  <a:rPr lang="pl-PL" dirty="0"/>
                  <a:t> </a:t>
                </a:r>
                <a:r>
                  <a:rPr lang="pl-PL" dirty="0" err="1"/>
                  <a:t>intensity</a:t>
                </a:r>
                <a:r>
                  <a:rPr lang="pl-PL" dirty="0"/>
                  <a:t> </a:t>
                </a:r>
                <a:r>
                  <a:rPr lang="pl-PL" dirty="0" err="1"/>
                  <a:t>right</a:t>
                </a:r>
                <a:r>
                  <a:rPr lang="pl-PL" dirty="0"/>
                  <a:t> </a:t>
                </a:r>
                <a:r>
                  <a:rPr lang="pl-PL" dirty="0" err="1"/>
                  <a:t>before</a:t>
                </a:r>
                <a:r>
                  <a:rPr lang="pl-PL" dirty="0"/>
                  <a:t> </a:t>
                </a:r>
                <a14:m>
                  <m:oMath xmlns:m="http://schemas.openxmlformats.org/officeDocument/2006/math">
                    <m:r>
                      <a:rPr lang="pl-PL" b="0" i="1" smtClean="0">
                        <a:latin typeface="Cambria Math" panose="02040503050406030204" pitchFamily="18" charset="0"/>
                      </a:rPr>
                      <m:t>𝐶</m:t>
                    </m:r>
                    <m:sSup>
                      <m:sSupPr>
                        <m:ctrlPr>
                          <a:rPr lang="pl-PL" b="0" i="1" smtClean="0">
                            <a:latin typeface="Cambria Math" panose="02040503050406030204" pitchFamily="18" charset="0"/>
                          </a:rPr>
                        </m:ctrlPr>
                      </m:sSupPr>
                      <m:e>
                        <m:r>
                          <a:rPr lang="pl-PL" b="0" i="1" smtClean="0">
                            <a:latin typeface="Cambria Math" panose="02040503050406030204" pitchFamily="18" charset="0"/>
                          </a:rPr>
                          <m:t>𝑢</m:t>
                        </m:r>
                      </m:e>
                      <m:sup>
                        <m:r>
                          <a:rPr lang="pl-PL" b="0" i="1" smtClean="0">
                            <a:latin typeface="Cambria Math" panose="02040503050406030204" pitchFamily="18" charset="0"/>
                          </a:rPr>
                          <m:t>2+</m:t>
                        </m:r>
                      </m:sup>
                    </m:sSup>
                    <m:r>
                      <a:rPr lang="pl-PL" b="0" i="1" smtClean="0">
                        <a:latin typeface="Cambria Math" panose="02040503050406030204" pitchFamily="18" charset="0"/>
                      </a:rPr>
                      <m:t> </m:t>
                    </m:r>
                    <m:sSub>
                      <m:sSubPr>
                        <m:ctrlPr>
                          <a:rPr lang="pl-PL" b="0" i="1" smtClean="0">
                            <a:latin typeface="Cambria Math" panose="02040503050406030204" pitchFamily="18" charset="0"/>
                          </a:rPr>
                        </m:ctrlPr>
                      </m:sSubPr>
                      <m:e>
                        <m:r>
                          <a:rPr lang="pl-PL" b="0" i="1" smtClean="0">
                            <a:latin typeface="Cambria Math" panose="02040503050406030204" pitchFamily="18" charset="0"/>
                          </a:rPr>
                          <m:t>𝐿</m:t>
                        </m:r>
                      </m:e>
                      <m:sub>
                        <m:r>
                          <a:rPr lang="pl-PL" b="0" i="1" smtClean="0">
                            <a:latin typeface="Cambria Math" panose="02040503050406030204" pitchFamily="18" charset="0"/>
                          </a:rPr>
                          <m:t>3</m:t>
                        </m:r>
                      </m:sub>
                    </m:sSub>
                  </m:oMath>
                </a14:m>
                <a:r>
                  <a:rPr lang="pl-PL" dirty="0"/>
                  <a:t> </a:t>
                </a:r>
                <a:r>
                  <a:rPr lang="pl-PL" dirty="0" err="1"/>
                  <a:t>edge</a:t>
                </a:r>
                <a:r>
                  <a:rPr lang="pl-PL" dirty="0"/>
                  <a:t>, </a:t>
                </a:r>
                <a:r>
                  <a:rPr lang="pl-PL" dirty="0" err="1"/>
                  <a:t>bute</a:t>
                </a:r>
                <a:r>
                  <a:rPr lang="pl-PL" dirty="0"/>
                  <a:t> LV </a:t>
                </a:r>
                <a:r>
                  <a:rPr lang="pl-PL" dirty="0" err="1"/>
                  <a:t>has</a:t>
                </a:r>
                <a:r>
                  <a:rPr lang="pl-PL" dirty="0"/>
                  <a:t> maximum </a:t>
                </a:r>
                <a:r>
                  <a:rPr lang="pl-PL" dirty="0" err="1"/>
                  <a:t>peak</a:t>
                </a:r>
                <a:r>
                  <a:rPr lang="pl-PL" dirty="0"/>
                  <a:t> </a:t>
                </a:r>
                <a:r>
                  <a:rPr lang="pl-PL" dirty="0" err="1"/>
                  <a:t>after</a:t>
                </a:r>
                <a:r>
                  <a:rPr lang="pl-PL" dirty="0"/>
                  <a:t> </a:t>
                </a:r>
                <a14:m>
                  <m:oMath xmlns:m="http://schemas.openxmlformats.org/officeDocument/2006/math">
                    <m:r>
                      <a:rPr lang="pl-PL" i="1">
                        <a:latin typeface="Cambria Math" panose="02040503050406030204" pitchFamily="18" charset="0"/>
                      </a:rPr>
                      <m:t>𝐶</m:t>
                    </m:r>
                    <m:sSup>
                      <m:sSupPr>
                        <m:ctrlPr>
                          <a:rPr lang="pl-PL" i="1">
                            <a:latin typeface="Cambria Math" panose="02040503050406030204" pitchFamily="18" charset="0"/>
                          </a:rPr>
                        </m:ctrlPr>
                      </m:sSupPr>
                      <m:e>
                        <m:r>
                          <a:rPr lang="pl-PL" i="1">
                            <a:latin typeface="Cambria Math" panose="02040503050406030204" pitchFamily="18" charset="0"/>
                          </a:rPr>
                          <m:t>𝑢</m:t>
                        </m:r>
                      </m:e>
                      <m:sup>
                        <m:r>
                          <a:rPr lang="pl-PL" i="1">
                            <a:latin typeface="Cambria Math" panose="02040503050406030204" pitchFamily="18" charset="0"/>
                          </a:rPr>
                          <m:t>2+</m:t>
                        </m:r>
                      </m:sup>
                    </m:sSup>
                    <m:r>
                      <a:rPr lang="pl-PL" i="1">
                        <a:latin typeface="Cambria Math" panose="02040503050406030204" pitchFamily="18" charset="0"/>
                      </a:rPr>
                      <m:t> </m:t>
                    </m:r>
                    <m:sSub>
                      <m:sSubPr>
                        <m:ctrlPr>
                          <a:rPr lang="pl-PL" i="1">
                            <a:latin typeface="Cambria Math" panose="02040503050406030204" pitchFamily="18" charset="0"/>
                          </a:rPr>
                        </m:ctrlPr>
                      </m:sSubPr>
                      <m:e>
                        <m:r>
                          <a:rPr lang="pl-PL" i="1">
                            <a:latin typeface="Cambria Math" panose="02040503050406030204" pitchFamily="18" charset="0"/>
                          </a:rPr>
                          <m:t>𝐿</m:t>
                        </m:r>
                      </m:e>
                      <m:sub>
                        <m:r>
                          <a:rPr lang="pl-PL" i="1">
                            <a:latin typeface="Cambria Math" panose="02040503050406030204" pitchFamily="18" charset="0"/>
                          </a:rPr>
                          <m:t>3</m:t>
                        </m:r>
                      </m:sub>
                    </m:sSub>
                  </m:oMath>
                </a14:m>
                <a:r>
                  <a:rPr lang="pl-PL" dirty="0"/>
                  <a:t> )</a:t>
                </a:r>
                <a:endParaRPr lang="de-DE" dirty="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a:blip r:embed="rId2"/>
                <a:stretch>
                  <a:fillRect l="-303" t="-1504"/>
                </a:stretch>
              </a:blipFill>
            </p:spPr>
            <p:txBody>
              <a:bodyPr/>
              <a:lstStyle/>
              <a:p>
                <a:r>
                  <a:rPr lang="pl-PL">
                    <a:noFill/>
                  </a:rPr>
                  <a:t> </a:t>
                </a:r>
              </a:p>
            </p:txBody>
          </p:sp>
        </mc:Fallback>
      </mc:AlternateContent>
    </p:spTree>
    <p:extLst>
      <p:ext uri="{BB962C8B-B14F-4D97-AF65-F5344CB8AC3E}">
        <p14:creationId xmlns:p14="http://schemas.microsoft.com/office/powerpoint/2010/main" val="3445379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marL="0" indent="0">
              <a:buNone/>
            </a:pPr>
            <a:r>
              <a:rPr lang="de-DE" dirty="0">
                <a:solidFill>
                  <a:srgbClr val="9E3611"/>
                </a:solidFill>
              </a:rPr>
              <a:t>III.</a:t>
            </a:r>
            <a:r>
              <a:rPr lang="de-DE" b="1" dirty="0">
                <a:solidFill>
                  <a:srgbClr val="996600"/>
                </a:solidFill>
              </a:rPr>
              <a:t> </a:t>
            </a:r>
            <a:r>
              <a:rPr lang="de-DE" dirty="0"/>
              <a:t>Fitting </a:t>
            </a:r>
            <a:r>
              <a:rPr lang="pl-PL" dirty="0" err="1"/>
              <a:t>raw</a:t>
            </a:r>
            <a:r>
              <a:rPr lang="de-DE" dirty="0"/>
              <a:t> </a:t>
            </a:r>
            <a:r>
              <a:rPr lang="de-DE" dirty="0" err="1"/>
              <a:t>data</a:t>
            </a:r>
            <a:r>
              <a:rPr lang="de-DE" dirty="0"/>
              <a:t> </a:t>
            </a:r>
            <a:r>
              <a:rPr lang="de-DE" dirty="0" err="1"/>
              <a:t>for</a:t>
            </a:r>
            <a:r>
              <a:rPr lang="de-DE" dirty="0"/>
              <a:t> </a:t>
            </a:r>
            <a:r>
              <a:rPr lang="de-DE" dirty="0" err="1"/>
              <a:t>each</a:t>
            </a:r>
            <a:r>
              <a:rPr lang="de-DE" dirty="0"/>
              <a:t> </a:t>
            </a:r>
            <a:r>
              <a:rPr lang="de-DE" dirty="0" err="1"/>
              <a:t>energy</a:t>
            </a:r>
            <a:r>
              <a:rPr lang="de-DE" dirty="0"/>
              <a:t>:</a:t>
            </a:r>
          </a:p>
          <a:p>
            <a:pPr marL="457200" indent="-457200">
              <a:buFont typeface="+mj-lt"/>
              <a:buAutoNum type="arabicPeriod"/>
            </a:pPr>
            <a:r>
              <a:rPr lang="de-DE" dirty="0" err="1"/>
              <a:t>Comparing</a:t>
            </a:r>
            <a:r>
              <a:rPr lang="de-DE" dirty="0"/>
              <a:t> </a:t>
            </a:r>
            <a:r>
              <a:rPr lang="de-DE" dirty="0" err="1"/>
              <a:t>gaussian</a:t>
            </a:r>
            <a:r>
              <a:rPr lang="de-DE" dirty="0"/>
              <a:t> </a:t>
            </a:r>
            <a:r>
              <a:rPr lang="de-DE" dirty="0" err="1"/>
              <a:t>and</a:t>
            </a:r>
            <a:r>
              <a:rPr lang="de-DE" dirty="0"/>
              <a:t> </a:t>
            </a:r>
            <a:r>
              <a:rPr lang="de-DE" dirty="0" err="1"/>
              <a:t>lorentzian</a:t>
            </a:r>
            <a:r>
              <a:rPr lang="de-DE" dirty="0"/>
              <a:t> fit</a:t>
            </a:r>
          </a:p>
          <a:p>
            <a:pPr marL="457200" indent="-457200">
              <a:buFont typeface="+mj-lt"/>
              <a:buAutoNum type="arabicPeriod"/>
            </a:pPr>
            <a:r>
              <a:rPr lang="pl-PL" dirty="0" err="1"/>
              <a:t>Fitting</a:t>
            </a:r>
            <a:r>
              <a:rPr lang="pl-PL" dirty="0"/>
              <a:t> </a:t>
            </a:r>
            <a:r>
              <a:rPr lang="de-DE" dirty="0" err="1"/>
              <a:t>the</a:t>
            </a:r>
            <a:r>
              <a:rPr lang="de-DE" dirty="0"/>
              <a:t> experimental </a:t>
            </a:r>
            <a:r>
              <a:rPr lang="de-DE" dirty="0" err="1"/>
              <a:t>data</a:t>
            </a:r>
            <a:endParaRPr lang="de-DE" dirty="0"/>
          </a:p>
          <a:p>
            <a:pPr marL="457200" indent="-457200">
              <a:buFont typeface="+mj-lt"/>
              <a:buAutoNum type="arabicPeriod"/>
            </a:pPr>
            <a:endParaRPr lang="de-DE" dirty="0"/>
          </a:p>
          <a:p>
            <a:pPr marL="0" indent="0">
              <a:buNone/>
            </a:pPr>
            <a:endParaRPr lang="de-DE" dirty="0"/>
          </a:p>
        </p:txBody>
      </p:sp>
    </p:spTree>
    <p:extLst>
      <p:ext uri="{BB962C8B-B14F-4D97-AF65-F5344CB8AC3E}">
        <p14:creationId xmlns:p14="http://schemas.microsoft.com/office/powerpoint/2010/main" val="2720289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8244" y="165621"/>
            <a:ext cx="1871749" cy="740466"/>
          </a:xfrm>
        </p:spPr>
        <p:txBody>
          <a:bodyPr>
            <a:noAutofit/>
          </a:bodyPr>
          <a:lstStyle/>
          <a:p>
            <a:r>
              <a:rPr lang="de-DE" sz="2000" u="sng" dirty="0"/>
              <a:t>Fitting </a:t>
            </a:r>
            <a:r>
              <a:rPr lang="de-DE" sz="2000" u="sng" dirty="0" err="1"/>
              <a:t>raw</a:t>
            </a:r>
            <a:r>
              <a:rPr lang="de-DE" sz="2000" u="sng" dirty="0"/>
              <a:t> </a:t>
            </a:r>
            <a:r>
              <a:rPr lang="de-DE" sz="2000" u="sng" dirty="0" err="1"/>
              <a:t>data</a:t>
            </a:r>
            <a:endParaRPr lang="de-DE" sz="2000" u="sng" dirty="0"/>
          </a:p>
        </p:txBody>
      </p:sp>
      <mc:AlternateContent xmlns:mc="http://schemas.openxmlformats.org/markup-compatibility/2006" xmlns:a14="http://schemas.microsoft.com/office/drawing/2010/main">
        <mc:Choice Requires="a14">
          <p:sp>
            <p:nvSpPr>
              <p:cNvPr id="8" name="Textfeld 7"/>
              <p:cNvSpPr txBox="1"/>
              <p:nvPr/>
            </p:nvSpPr>
            <p:spPr>
              <a:xfrm>
                <a:off x="66502" y="1858404"/>
                <a:ext cx="3521846" cy="2032223"/>
              </a:xfrm>
              <a:prstGeom prst="rect">
                <a:avLst/>
              </a:prstGeom>
              <a:noFill/>
            </p:spPr>
            <p:txBody>
              <a:bodyPr wrap="square" rtlCol="0">
                <a:spAutoFit/>
              </a:bodyPr>
              <a:lstStyle/>
              <a:p>
                <a:r>
                  <a:rPr lang="pl-PL" sz="1600" dirty="0" err="1"/>
                  <a:t>Fitting</a:t>
                </a:r>
                <a:r>
                  <a:rPr lang="pl-PL" sz="1600" dirty="0"/>
                  <a:t> </a:t>
                </a:r>
                <a:r>
                  <a:rPr lang="pl-PL" sz="1600" dirty="0" err="1"/>
                  <a:t>experimental</a:t>
                </a:r>
                <a:r>
                  <a:rPr lang="pl-PL" sz="1600" dirty="0"/>
                  <a:t> data with:</a:t>
                </a:r>
                <a:endParaRPr lang="de-DE" sz="1600" dirty="0"/>
              </a:p>
              <a:p>
                <a14:m>
                  <m:oMath xmlns:m="http://schemas.openxmlformats.org/officeDocument/2006/math">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𝑓</m:t>
                        </m:r>
                      </m:e>
                      <m:sub>
                        <m:r>
                          <a:rPr lang="de-DE" sz="1600" b="0" i="1" smtClean="0">
                            <a:latin typeface="Cambria Math" panose="02040503050406030204" pitchFamily="18" charset="0"/>
                          </a:rPr>
                          <m:t>𝐺𝑎𝑢𝑠𝑠</m:t>
                        </m:r>
                      </m:sub>
                    </m:sSub>
                    <m:d>
                      <m:dPr>
                        <m:ctrlPr>
                          <a:rPr lang="de-DE" sz="1600" b="0" i="1" smtClean="0">
                            <a:latin typeface="Cambria Math" panose="02040503050406030204" pitchFamily="18" charset="0"/>
                          </a:rPr>
                        </m:ctrlPr>
                      </m:dPr>
                      <m:e>
                        <m:r>
                          <a:rPr lang="de-DE" sz="1600" b="0" i="1" smtClean="0">
                            <a:latin typeface="Cambria Math" panose="02040503050406030204" pitchFamily="18" charset="0"/>
                          </a:rPr>
                          <m:t>𝑥</m:t>
                        </m:r>
                      </m:e>
                    </m:d>
                    <m:r>
                      <a:rPr lang="de-DE" sz="1600" b="0" i="1" smtClean="0">
                        <a:latin typeface="Cambria Math" panose="02040503050406030204" pitchFamily="18" charset="0"/>
                      </a:rPr>
                      <m:t>=</m:t>
                    </m:r>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𝑦</m:t>
                        </m:r>
                      </m:e>
                      <m:sub>
                        <m:r>
                          <a:rPr lang="de-DE" sz="1600" b="0" i="1" smtClean="0">
                            <a:latin typeface="Cambria Math" panose="02040503050406030204" pitchFamily="18" charset="0"/>
                          </a:rPr>
                          <m:t>0</m:t>
                        </m:r>
                      </m:sub>
                    </m:sSub>
                    <m:r>
                      <a:rPr lang="de-DE" sz="1600" b="0" i="1" smtClean="0">
                        <a:latin typeface="Cambria Math" panose="02040503050406030204" pitchFamily="18" charset="0"/>
                      </a:rPr>
                      <m:t>+</m:t>
                    </m:r>
                    <m:r>
                      <a:rPr lang="de-DE" sz="1600" b="0" i="1" smtClean="0">
                        <a:latin typeface="Cambria Math" panose="02040503050406030204" pitchFamily="18" charset="0"/>
                      </a:rPr>
                      <m:t>𝐴𝑒𝑥𝑝</m:t>
                    </m:r>
                    <m:d>
                      <m:dPr>
                        <m:ctrlPr>
                          <a:rPr lang="de-DE" sz="1600" b="0" i="1" smtClean="0">
                            <a:latin typeface="Cambria Math" panose="02040503050406030204" pitchFamily="18" charset="0"/>
                          </a:rPr>
                        </m:ctrlPr>
                      </m:dPr>
                      <m:e>
                        <m:sSup>
                          <m:sSupPr>
                            <m:ctrlPr>
                              <a:rPr lang="de-DE" sz="1600" b="0" i="1" smtClean="0">
                                <a:latin typeface="Cambria Math" panose="02040503050406030204" pitchFamily="18" charset="0"/>
                              </a:rPr>
                            </m:ctrlPr>
                          </m:sSupPr>
                          <m:e>
                            <m:r>
                              <a:rPr lang="de-DE" sz="1600" b="0" i="1" smtClean="0">
                                <a:latin typeface="Cambria Math" panose="02040503050406030204" pitchFamily="18" charset="0"/>
                              </a:rPr>
                              <m:t>−</m:t>
                            </m:r>
                            <m:d>
                              <m:dPr>
                                <m:ctrlPr>
                                  <a:rPr lang="de-DE" sz="1600" b="0" i="1" smtClean="0">
                                    <a:latin typeface="Cambria Math" panose="02040503050406030204" pitchFamily="18" charset="0"/>
                                  </a:rPr>
                                </m:ctrlPr>
                              </m:dPr>
                              <m:e>
                                <m:f>
                                  <m:fPr>
                                    <m:ctrlPr>
                                      <a:rPr lang="de-DE" sz="1600" b="0" i="1" smtClean="0">
                                        <a:latin typeface="Cambria Math" panose="02040503050406030204" pitchFamily="18" charset="0"/>
                                      </a:rPr>
                                    </m:ctrlPr>
                                  </m:fPr>
                                  <m:num>
                                    <m:r>
                                      <a:rPr lang="de-DE" sz="1600" i="1">
                                        <a:latin typeface="Cambria Math" panose="02040503050406030204" pitchFamily="18" charset="0"/>
                                      </a:rPr>
                                      <m:t>𝑥</m:t>
                                    </m:r>
                                    <m:r>
                                      <a:rPr lang="de-DE" sz="1600" i="1">
                                        <a:latin typeface="Cambria Math" panose="02040503050406030204" pitchFamily="18" charset="0"/>
                                      </a:rPr>
                                      <m:t>−</m:t>
                                    </m:r>
                                    <m:sSub>
                                      <m:sSubPr>
                                        <m:ctrlPr>
                                          <a:rPr lang="de-DE" sz="1600" i="1">
                                            <a:latin typeface="Cambria Math" panose="02040503050406030204" pitchFamily="18" charset="0"/>
                                          </a:rPr>
                                        </m:ctrlPr>
                                      </m:sSubPr>
                                      <m:e>
                                        <m:r>
                                          <a:rPr lang="de-DE" sz="1600" i="1">
                                            <a:latin typeface="Cambria Math" panose="02040503050406030204" pitchFamily="18" charset="0"/>
                                          </a:rPr>
                                          <m:t>𝑥</m:t>
                                        </m:r>
                                      </m:e>
                                      <m:sub>
                                        <m:r>
                                          <a:rPr lang="de-DE" sz="1600" i="1">
                                            <a:latin typeface="Cambria Math" panose="02040503050406030204" pitchFamily="18" charset="0"/>
                                          </a:rPr>
                                          <m:t>0</m:t>
                                        </m:r>
                                      </m:sub>
                                    </m:sSub>
                                  </m:num>
                                  <m:den>
                                    <m:r>
                                      <a:rPr lang="de-DE" sz="1600" b="0" i="1" smtClean="0">
                                        <a:latin typeface="Cambria Math" panose="02040503050406030204" pitchFamily="18" charset="0"/>
                                      </a:rPr>
                                      <m:t>𝐵</m:t>
                                    </m:r>
                                  </m:den>
                                </m:f>
                              </m:e>
                            </m:d>
                          </m:e>
                          <m:sup>
                            <m:r>
                              <a:rPr lang="de-DE" sz="1600" b="0" i="1" smtClean="0">
                                <a:latin typeface="Cambria Math" panose="02040503050406030204" pitchFamily="18" charset="0"/>
                              </a:rPr>
                              <m:t>2</m:t>
                            </m:r>
                          </m:sup>
                        </m:sSup>
                      </m:e>
                    </m:d>
                  </m:oMath>
                </a14:m>
                <a:r>
                  <a:rPr lang="de-DE" sz="1600" dirty="0"/>
                  <a:t> </a:t>
                </a:r>
              </a:p>
              <a:p>
                <a:r>
                  <a:rPr lang="pl-PL" sz="1600" dirty="0"/>
                  <a:t>and</a:t>
                </a:r>
                <a:endParaRPr lang="de-DE" sz="1600" dirty="0"/>
              </a:p>
              <a:p>
                <a:pPr/>
                <a14:m>
                  <m:oMathPara xmlns:m="http://schemas.openxmlformats.org/officeDocument/2006/math">
                    <m:oMathParaPr>
                      <m:jc m:val="centerGroup"/>
                    </m:oMathParaPr>
                    <m:oMath xmlns:m="http://schemas.openxmlformats.org/officeDocument/2006/math">
                      <m:sSub>
                        <m:sSubPr>
                          <m:ctrlPr>
                            <a:rPr lang="de-DE" sz="1600" i="1">
                              <a:latin typeface="Cambria Math" panose="02040503050406030204" pitchFamily="18" charset="0"/>
                            </a:rPr>
                          </m:ctrlPr>
                        </m:sSubPr>
                        <m:e>
                          <m:r>
                            <a:rPr lang="de-DE" sz="1600" i="1">
                              <a:latin typeface="Cambria Math" panose="02040503050406030204" pitchFamily="18" charset="0"/>
                            </a:rPr>
                            <m:t>𝑓</m:t>
                          </m:r>
                        </m:e>
                        <m:sub>
                          <m:r>
                            <a:rPr lang="de-DE" sz="1600" b="0" i="1" smtClean="0">
                              <a:latin typeface="Cambria Math" panose="02040503050406030204" pitchFamily="18" charset="0"/>
                            </a:rPr>
                            <m:t>𝐿𝑜𝑟𝑒𝑛𝑡𝑧</m:t>
                          </m:r>
                        </m:sub>
                      </m:sSub>
                      <m:d>
                        <m:dPr>
                          <m:ctrlPr>
                            <a:rPr lang="de-DE" sz="1600" i="1">
                              <a:latin typeface="Cambria Math" panose="02040503050406030204" pitchFamily="18" charset="0"/>
                            </a:rPr>
                          </m:ctrlPr>
                        </m:dPr>
                        <m:e>
                          <m:r>
                            <a:rPr lang="de-DE" sz="1600" i="1">
                              <a:latin typeface="Cambria Math" panose="02040503050406030204" pitchFamily="18" charset="0"/>
                            </a:rPr>
                            <m:t>𝑥</m:t>
                          </m:r>
                        </m:e>
                      </m:d>
                      <m:r>
                        <a:rPr lang="de-DE" sz="1600" i="1">
                          <a:latin typeface="Cambria Math" panose="02040503050406030204" pitchFamily="18" charset="0"/>
                        </a:rPr>
                        <m:t>=</m:t>
                      </m:r>
                      <m:sSub>
                        <m:sSubPr>
                          <m:ctrlPr>
                            <a:rPr lang="de-DE" sz="1600" i="1">
                              <a:latin typeface="Cambria Math" panose="02040503050406030204" pitchFamily="18" charset="0"/>
                            </a:rPr>
                          </m:ctrlPr>
                        </m:sSubPr>
                        <m:e>
                          <m:r>
                            <a:rPr lang="de-DE" sz="1600" i="1">
                              <a:latin typeface="Cambria Math" panose="02040503050406030204" pitchFamily="18" charset="0"/>
                            </a:rPr>
                            <m:t>𝑦</m:t>
                          </m:r>
                        </m:e>
                        <m:sub>
                          <m:r>
                            <a:rPr lang="de-DE" sz="1600" i="1">
                              <a:latin typeface="Cambria Math" panose="02040503050406030204" pitchFamily="18" charset="0"/>
                            </a:rPr>
                            <m:t>0</m:t>
                          </m:r>
                        </m:sub>
                      </m:sSub>
                      <m:r>
                        <a:rPr lang="de-DE" sz="1600" i="1">
                          <a:latin typeface="Cambria Math" panose="02040503050406030204" pitchFamily="18" charset="0"/>
                        </a:rPr>
                        <m:t>+</m:t>
                      </m:r>
                      <m:f>
                        <m:fPr>
                          <m:ctrlPr>
                            <a:rPr lang="de-DE" sz="1600" b="0" i="1" smtClean="0">
                              <a:latin typeface="Cambria Math" panose="02040503050406030204" pitchFamily="18" charset="0"/>
                            </a:rPr>
                          </m:ctrlPr>
                        </m:fPr>
                        <m:num>
                          <m:r>
                            <a:rPr lang="de-DE" sz="1600" b="0" i="1" smtClean="0">
                              <a:latin typeface="Cambria Math" panose="02040503050406030204" pitchFamily="18" charset="0"/>
                            </a:rPr>
                            <m:t>𝐴</m:t>
                          </m:r>
                        </m:num>
                        <m:den>
                          <m:sSup>
                            <m:sSupPr>
                              <m:ctrlPr>
                                <a:rPr lang="de-DE" sz="1600" i="1">
                                  <a:latin typeface="Cambria Math" panose="02040503050406030204" pitchFamily="18" charset="0"/>
                                </a:rPr>
                              </m:ctrlPr>
                            </m:sSupPr>
                            <m:e>
                              <m:d>
                                <m:dPr>
                                  <m:ctrlPr>
                                    <a:rPr lang="de-DE" sz="1600" i="1">
                                      <a:latin typeface="Cambria Math" panose="02040503050406030204" pitchFamily="18" charset="0"/>
                                    </a:rPr>
                                  </m:ctrlPr>
                                </m:dPr>
                                <m:e>
                                  <m:r>
                                    <a:rPr lang="de-DE" sz="1600" i="1">
                                      <a:latin typeface="Cambria Math" panose="02040503050406030204" pitchFamily="18" charset="0"/>
                                    </a:rPr>
                                    <m:t>𝑥</m:t>
                                  </m:r>
                                  <m:r>
                                    <a:rPr lang="de-DE" sz="1600" i="1">
                                      <a:latin typeface="Cambria Math" panose="02040503050406030204" pitchFamily="18" charset="0"/>
                                    </a:rPr>
                                    <m:t>−</m:t>
                                  </m:r>
                                  <m:sSub>
                                    <m:sSubPr>
                                      <m:ctrlPr>
                                        <a:rPr lang="de-DE" sz="1600" i="1">
                                          <a:latin typeface="Cambria Math" panose="02040503050406030204" pitchFamily="18" charset="0"/>
                                        </a:rPr>
                                      </m:ctrlPr>
                                    </m:sSubPr>
                                    <m:e>
                                      <m:r>
                                        <a:rPr lang="de-DE" sz="1600" i="1">
                                          <a:latin typeface="Cambria Math" panose="02040503050406030204" pitchFamily="18" charset="0"/>
                                        </a:rPr>
                                        <m:t>𝑥</m:t>
                                      </m:r>
                                    </m:e>
                                    <m:sub>
                                      <m:r>
                                        <a:rPr lang="de-DE" sz="1600" i="1">
                                          <a:latin typeface="Cambria Math" panose="02040503050406030204" pitchFamily="18" charset="0"/>
                                        </a:rPr>
                                        <m:t>0</m:t>
                                      </m:r>
                                    </m:sub>
                                  </m:sSub>
                                </m:e>
                              </m:d>
                            </m:e>
                            <m:sup>
                              <m:r>
                                <a:rPr lang="de-DE" sz="1600" i="1">
                                  <a:latin typeface="Cambria Math" panose="02040503050406030204" pitchFamily="18" charset="0"/>
                                </a:rPr>
                                <m:t>2</m:t>
                              </m:r>
                            </m:sup>
                          </m:sSup>
                          <m:r>
                            <a:rPr lang="de-DE" sz="1600" i="1">
                              <a:latin typeface="Cambria Math" panose="02040503050406030204" pitchFamily="18" charset="0"/>
                            </a:rPr>
                            <m:t>+</m:t>
                          </m:r>
                          <m:r>
                            <a:rPr lang="de-DE" sz="1600" i="1">
                              <a:latin typeface="Cambria Math" panose="02040503050406030204" pitchFamily="18" charset="0"/>
                            </a:rPr>
                            <m:t>𝐵</m:t>
                          </m:r>
                        </m:den>
                      </m:f>
                    </m:oMath>
                  </m:oMathPara>
                </a14:m>
                <a:endParaRPr lang="de-DE" sz="1600" dirty="0"/>
              </a:p>
              <a:p>
                <a:r>
                  <a:rPr lang="pl-PL" sz="1600" dirty="0"/>
                  <a:t>The </a:t>
                </a:r>
                <a:r>
                  <a:rPr lang="pl-PL" sz="1600" dirty="0" err="1"/>
                  <a:t>loretzian</a:t>
                </a:r>
                <a:r>
                  <a:rPr lang="pl-PL" sz="1600" dirty="0"/>
                  <a:t> one </a:t>
                </a:r>
                <a:r>
                  <a:rPr lang="pl-PL" sz="1600" dirty="0" err="1"/>
                  <a:t>shows</a:t>
                </a:r>
                <a:r>
                  <a:rPr lang="pl-PL" sz="1600" dirty="0"/>
                  <a:t> </a:t>
                </a:r>
                <a:r>
                  <a:rPr lang="pl-PL" sz="1600" dirty="0" err="1"/>
                  <a:t>better</a:t>
                </a:r>
                <a:r>
                  <a:rPr lang="pl-PL" sz="1600" dirty="0"/>
                  <a:t> </a:t>
                </a:r>
                <a:r>
                  <a:rPr lang="pl-PL" sz="1600" dirty="0" err="1"/>
                  <a:t>agreement</a:t>
                </a:r>
                <a:r>
                  <a:rPr lang="pl-PL" sz="1600" dirty="0"/>
                  <a:t> with </a:t>
                </a:r>
                <a:r>
                  <a:rPr lang="pl-PL" sz="1600" dirty="0" err="1"/>
                  <a:t>experimental</a:t>
                </a:r>
                <a:r>
                  <a:rPr lang="pl-PL" sz="1600" dirty="0"/>
                  <a:t> data.</a:t>
                </a:r>
                <a:endParaRPr lang="de-DE" sz="1600" dirty="0"/>
              </a:p>
            </p:txBody>
          </p:sp>
        </mc:Choice>
        <mc:Fallback xmlns="">
          <p:sp>
            <p:nvSpPr>
              <p:cNvPr id="8" name="Textfeld 7"/>
              <p:cNvSpPr txBox="1">
                <a:spLocks noRot="1" noChangeAspect="1" noMove="1" noResize="1" noEditPoints="1" noAdjustHandles="1" noChangeArrowheads="1" noChangeShapeType="1" noTextEdit="1"/>
              </p:cNvSpPr>
              <p:nvPr/>
            </p:nvSpPr>
            <p:spPr>
              <a:xfrm>
                <a:off x="66502" y="1858404"/>
                <a:ext cx="3521846" cy="2032223"/>
              </a:xfrm>
              <a:prstGeom prst="rect">
                <a:avLst/>
              </a:prstGeom>
              <a:blipFill>
                <a:blip r:embed="rId2"/>
                <a:stretch>
                  <a:fillRect l="-1038" t="-901" b="-3003"/>
                </a:stretch>
              </a:blipFill>
            </p:spPr>
            <p:txBody>
              <a:bodyPr/>
              <a:lstStyle/>
              <a:p>
                <a:r>
                  <a:rPr lang="pl-PL">
                    <a:noFill/>
                  </a:rPr>
                  <a:t> </a:t>
                </a:r>
              </a:p>
            </p:txBody>
          </p:sp>
        </mc:Fallback>
      </mc:AlternateContent>
      <p:sp>
        <p:nvSpPr>
          <p:cNvPr id="11" name="Textfeld 10"/>
          <p:cNvSpPr txBox="1"/>
          <p:nvPr/>
        </p:nvSpPr>
        <p:spPr>
          <a:xfrm>
            <a:off x="5958745" y="595470"/>
            <a:ext cx="4555374" cy="369332"/>
          </a:xfrm>
          <a:prstGeom prst="rect">
            <a:avLst/>
          </a:prstGeom>
          <a:noFill/>
        </p:spPr>
        <p:txBody>
          <a:bodyPr wrap="square" rtlCol="0">
            <a:spAutoFit/>
          </a:bodyPr>
          <a:lstStyle/>
          <a:p>
            <a:r>
              <a:rPr lang="de-DE" dirty="0" err="1"/>
              <a:t>Fitted</a:t>
            </a:r>
            <a:r>
              <a:rPr lang="de-DE" dirty="0"/>
              <a:t> </a:t>
            </a:r>
            <a:r>
              <a:rPr lang="de-DE" dirty="0" err="1"/>
              <a:t>raw</a:t>
            </a:r>
            <a:r>
              <a:rPr lang="de-DE" dirty="0"/>
              <a:t> </a:t>
            </a:r>
            <a:r>
              <a:rPr lang="de-DE" dirty="0" err="1"/>
              <a:t>data</a:t>
            </a:r>
            <a:r>
              <a:rPr lang="de-DE" dirty="0"/>
              <a:t> </a:t>
            </a:r>
            <a:r>
              <a:rPr lang="de-DE" dirty="0" err="1"/>
              <a:t>for</a:t>
            </a:r>
            <a:r>
              <a:rPr lang="de-DE" dirty="0"/>
              <a:t> LV(960) </a:t>
            </a:r>
            <a:r>
              <a:rPr lang="de-DE" dirty="0" err="1"/>
              <a:t>polaraization</a:t>
            </a:r>
            <a:endParaRPr lang="de-DE" dirty="0"/>
          </a:p>
        </p:txBody>
      </p:sp>
      <p:pic>
        <p:nvPicPr>
          <p:cNvPr id="9" name="Obraz 8">
            <a:extLst>
              <a:ext uri="{FF2B5EF4-FFF2-40B4-BE49-F238E27FC236}">
                <a16:creationId xmlns:a16="http://schemas.microsoft.com/office/drawing/2014/main" id="{47989C0A-2E8F-49E4-B068-0E5D5C22E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8348" y="1129896"/>
            <a:ext cx="4239685" cy="2520000"/>
          </a:xfrm>
          <a:prstGeom prst="rect">
            <a:avLst/>
          </a:prstGeom>
        </p:spPr>
      </p:pic>
      <p:pic>
        <p:nvPicPr>
          <p:cNvPr id="12" name="Obraz 11" descr="Obraz zawierający zrzut ekranu&#10;&#10;Opis wygenerowany automatycznie">
            <a:extLst>
              <a:ext uri="{FF2B5EF4-FFF2-40B4-BE49-F238E27FC236}">
                <a16:creationId xmlns:a16="http://schemas.microsoft.com/office/drawing/2014/main" id="{B4008A59-FFD2-4F87-8C8A-33A5A92D8A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8033" y="1169039"/>
            <a:ext cx="4239685" cy="2520000"/>
          </a:xfrm>
          <a:prstGeom prst="rect">
            <a:avLst/>
          </a:prstGeom>
        </p:spPr>
      </p:pic>
      <p:pic>
        <p:nvPicPr>
          <p:cNvPr id="14" name="Obraz 13" descr="Obraz zawierający mapa&#10;&#10;Opis wygenerowany automatycznie">
            <a:extLst>
              <a:ext uri="{FF2B5EF4-FFF2-40B4-BE49-F238E27FC236}">
                <a16:creationId xmlns:a16="http://schemas.microsoft.com/office/drawing/2014/main" id="{E2A5C81D-DA68-4396-B0A5-25F8C17CC3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8348" y="3890627"/>
            <a:ext cx="4239685" cy="2520000"/>
          </a:xfrm>
          <a:prstGeom prst="rect">
            <a:avLst/>
          </a:prstGeom>
        </p:spPr>
      </p:pic>
      <p:pic>
        <p:nvPicPr>
          <p:cNvPr id="16" name="Obraz 15" descr="Obraz zawierający zrzut ekranu&#10;&#10;Opis wygenerowany automatycznie">
            <a:extLst>
              <a:ext uri="{FF2B5EF4-FFF2-40B4-BE49-F238E27FC236}">
                <a16:creationId xmlns:a16="http://schemas.microsoft.com/office/drawing/2014/main" id="{D2289ABB-5B3F-4CC8-9B55-B4DCC9C06D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8033" y="3890627"/>
            <a:ext cx="4239685" cy="2520000"/>
          </a:xfrm>
          <a:prstGeom prst="rect">
            <a:avLst/>
          </a:prstGeom>
        </p:spPr>
      </p:pic>
    </p:spTree>
    <p:extLst>
      <p:ext uri="{BB962C8B-B14F-4D97-AF65-F5344CB8AC3E}">
        <p14:creationId xmlns:p14="http://schemas.microsoft.com/office/powerpoint/2010/main" val="3143053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11419" y="96716"/>
            <a:ext cx="3312771" cy="1013387"/>
          </a:xfrm>
        </p:spPr>
        <p:txBody>
          <a:bodyPr>
            <a:normAutofit/>
          </a:bodyPr>
          <a:lstStyle/>
          <a:p>
            <a:r>
              <a:rPr lang="de-DE" sz="2800" dirty="0"/>
              <a:t>Fitting </a:t>
            </a:r>
            <a:r>
              <a:rPr lang="de-DE" sz="2800" dirty="0" err="1"/>
              <a:t>raw</a:t>
            </a:r>
            <a:r>
              <a:rPr lang="de-DE" sz="2800" dirty="0"/>
              <a:t> </a:t>
            </a:r>
            <a:r>
              <a:rPr lang="de-DE" sz="2800" dirty="0" err="1"/>
              <a:t>data</a:t>
            </a:r>
            <a:endParaRPr lang="de-DE" sz="2800"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a:xfrm>
                <a:off x="373732" y="1110103"/>
                <a:ext cx="4571202" cy="1470513"/>
              </a:xfrm>
            </p:spPr>
            <p:txBody>
              <a:bodyPr>
                <a:normAutofit/>
              </a:bodyPr>
              <a:lstStyle/>
              <a:p>
                <a:r>
                  <a:rPr lang="pl-PL" dirty="0"/>
                  <a:t>Fit </a:t>
                </a:r>
                <a:r>
                  <a:rPr lang="pl-PL" dirty="0" err="1"/>
                  <a:t>every</a:t>
                </a:r>
                <a:r>
                  <a:rPr lang="pl-PL" dirty="0"/>
                  <a:t> </a:t>
                </a:r>
                <a:r>
                  <a:rPr lang="pl-PL" dirty="0" err="1"/>
                  <a:t>lineshape</a:t>
                </a:r>
                <a:r>
                  <a:rPr lang="pl-PL" dirty="0"/>
                  <a:t> for </a:t>
                </a:r>
                <a:r>
                  <a:rPr lang="pl-PL" dirty="0" err="1"/>
                  <a:t>every</a:t>
                </a:r>
                <a:r>
                  <a:rPr lang="pl-PL" dirty="0"/>
                  <a:t> </a:t>
                </a:r>
                <a:r>
                  <a:rPr lang="pl-PL" dirty="0" err="1"/>
                  <a:t>energy</a:t>
                </a:r>
                <a:r>
                  <a:rPr lang="pl-PL" dirty="0"/>
                  <a:t> and </a:t>
                </a:r>
                <a:r>
                  <a:rPr lang="pl-PL" dirty="0" err="1"/>
                  <a:t>each</a:t>
                </a:r>
                <a:r>
                  <a:rPr lang="pl-PL" dirty="0"/>
                  <a:t> </a:t>
                </a:r>
                <a:r>
                  <a:rPr lang="pl-PL" dirty="0" err="1"/>
                  <a:t>polarisation</a:t>
                </a:r>
                <a:r>
                  <a:rPr lang="pl-PL" dirty="0"/>
                  <a:t>. FWHM of </a:t>
                </a:r>
                <a:r>
                  <a:rPr lang="pl-PL" dirty="0" err="1"/>
                  <a:t>this</a:t>
                </a:r>
                <a:r>
                  <a:rPr lang="pl-PL" dirty="0"/>
                  <a:t> </a:t>
                </a:r>
                <a:r>
                  <a:rPr lang="pl-PL" dirty="0" err="1"/>
                  <a:t>function</a:t>
                </a:r>
                <a:r>
                  <a:rPr lang="pl-PL" dirty="0"/>
                  <a:t> </a:t>
                </a:r>
                <a:r>
                  <a:rPr lang="pl-PL" dirty="0" err="1"/>
                  <a:t>is</a:t>
                </a:r>
                <a:r>
                  <a:rPr lang="pl-PL" dirty="0"/>
                  <a:t> </a:t>
                </a:r>
                <a14:m>
                  <m:oMath xmlns:m="http://schemas.openxmlformats.org/officeDocument/2006/math">
                    <m:r>
                      <a:rPr lang="pl-PL" b="0" i="1" smtClean="0">
                        <a:latin typeface="Cambria Math" panose="02040503050406030204" pitchFamily="18" charset="0"/>
                      </a:rPr>
                      <m:t>2</m:t>
                    </m:r>
                    <m:rad>
                      <m:radPr>
                        <m:degHide m:val="on"/>
                        <m:ctrlPr>
                          <a:rPr lang="pl-PL" b="0" i="1" smtClean="0">
                            <a:latin typeface="Cambria Math" panose="02040503050406030204" pitchFamily="18" charset="0"/>
                          </a:rPr>
                        </m:ctrlPr>
                      </m:radPr>
                      <m:deg/>
                      <m:e>
                        <m:r>
                          <a:rPr lang="pl-PL" b="0" i="1" smtClean="0">
                            <a:latin typeface="Cambria Math" panose="02040503050406030204" pitchFamily="18" charset="0"/>
                          </a:rPr>
                          <m:t>𝐵</m:t>
                        </m:r>
                      </m:e>
                    </m:rad>
                    <m:r>
                      <a:rPr lang="pl-PL" b="0" i="0" smtClean="0">
                        <a:latin typeface="Cambria Math" panose="02040503050406030204" pitchFamily="18" charset="0"/>
                      </a:rPr>
                      <m:t>.</m:t>
                    </m:r>
                  </m:oMath>
                </a14:m>
                <a:endParaRPr lang="de-DE" dirty="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xfrm>
                <a:off x="373732" y="1110103"/>
                <a:ext cx="4571202" cy="1470513"/>
              </a:xfrm>
              <a:blipFill>
                <a:blip r:embed="rId2"/>
                <a:stretch>
                  <a:fillRect l="-533" t="-4149"/>
                </a:stretch>
              </a:blipFill>
            </p:spPr>
            <p:txBody>
              <a:bodyPr/>
              <a:lstStyle/>
              <a:p>
                <a:r>
                  <a:rPr lang="pl-PL">
                    <a:noFill/>
                  </a:rPr>
                  <a:t> </a:t>
                </a:r>
              </a:p>
            </p:txBody>
          </p:sp>
        </mc:Fallback>
      </mc:AlternateContent>
      <p:pic>
        <p:nvPicPr>
          <p:cNvPr id="5" name="Obraz 4">
            <a:extLst>
              <a:ext uri="{FF2B5EF4-FFF2-40B4-BE49-F238E27FC236}">
                <a16:creationId xmlns:a16="http://schemas.microsoft.com/office/drawing/2014/main" id="{6946CDF0-89AB-4A35-8365-4C087BC0B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19" y="3429000"/>
            <a:ext cx="5606284" cy="3332284"/>
          </a:xfrm>
          <a:prstGeom prst="rect">
            <a:avLst/>
          </a:prstGeom>
        </p:spPr>
      </p:pic>
      <p:pic>
        <p:nvPicPr>
          <p:cNvPr id="10" name="Obraz 9" descr="Obraz zawierający zrzut ekranu&#10;&#10;Opis wygenerowany automatycznie">
            <a:extLst>
              <a:ext uri="{FF2B5EF4-FFF2-40B4-BE49-F238E27FC236}">
                <a16:creationId xmlns:a16="http://schemas.microsoft.com/office/drawing/2014/main" id="{CFA78766-D737-4143-954D-BA3DB9B41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429000"/>
            <a:ext cx="5328678" cy="3167280"/>
          </a:xfrm>
          <a:prstGeom prst="rect">
            <a:avLst/>
          </a:prstGeom>
        </p:spPr>
      </p:pic>
      <p:pic>
        <p:nvPicPr>
          <p:cNvPr id="12" name="Obraz 11" descr="Obraz zawierający tekst, mapa&#10;&#10;Opis wygenerowany automatycznie">
            <a:extLst>
              <a:ext uri="{FF2B5EF4-FFF2-40B4-BE49-F238E27FC236}">
                <a16:creationId xmlns:a16="http://schemas.microsoft.com/office/drawing/2014/main" id="{6FBB9190-B988-4059-9877-05A3CDFBA5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61720"/>
            <a:ext cx="5328678" cy="3167281"/>
          </a:xfrm>
          <a:prstGeom prst="rect">
            <a:avLst/>
          </a:prstGeom>
        </p:spPr>
      </p:pic>
    </p:spTree>
    <p:extLst>
      <p:ext uri="{BB962C8B-B14F-4D97-AF65-F5344CB8AC3E}">
        <p14:creationId xmlns:p14="http://schemas.microsoft.com/office/powerpoint/2010/main" val="3163667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nhaltsplatzhalter 2"/>
              <p:cNvSpPr>
                <a:spLocks noGrp="1"/>
              </p:cNvSpPr>
              <p:nvPr>
                <p:ph idx="1"/>
              </p:nvPr>
            </p:nvSpPr>
            <p:spPr>
              <a:xfrm>
                <a:off x="3480539" y="2113094"/>
                <a:ext cx="5655148" cy="2774789"/>
              </a:xfrm>
            </p:spPr>
            <p:txBody>
              <a:bodyPr>
                <a:normAutofit fontScale="85000" lnSpcReduction="20000"/>
              </a:bodyPr>
              <a:lstStyle/>
              <a:p>
                <a:pPr marL="0" indent="0">
                  <a:buNone/>
                </a:pPr>
                <a:r>
                  <a:rPr lang="de-DE" sz="2800" dirty="0">
                    <a:solidFill>
                      <a:srgbClr val="9E3611"/>
                    </a:solidFill>
                  </a:rPr>
                  <a:t>IV.</a:t>
                </a:r>
                <a:r>
                  <a:rPr lang="de-DE" sz="2800" dirty="0"/>
                  <a:t> </a:t>
                </a:r>
                <a:r>
                  <a:rPr lang="de-DE" sz="2800" dirty="0" err="1"/>
                  <a:t>Unexpected</a:t>
                </a:r>
                <a:r>
                  <a:rPr lang="de-DE" sz="2800" dirty="0"/>
                  <a:t> </a:t>
                </a:r>
                <a:r>
                  <a:rPr lang="de-DE" sz="2800" dirty="0" err="1"/>
                  <a:t>feature</a:t>
                </a:r>
                <a:r>
                  <a:rPr lang="de-DE" sz="2800" dirty="0"/>
                  <a:t> in </a:t>
                </a:r>
                <a:r>
                  <a:rPr lang="de-DE" sz="2800" dirty="0" err="1"/>
                  <a:t>the</a:t>
                </a:r>
                <a:r>
                  <a:rPr lang="de-DE" sz="2800" dirty="0"/>
                  <a:t> </a:t>
                </a:r>
                <a:r>
                  <a:rPr lang="de-DE" sz="2800" dirty="0" err="1"/>
                  <a:t>data</a:t>
                </a:r>
                <a:r>
                  <a:rPr lang="de-DE" sz="2800" dirty="0"/>
                  <a:t>:</a:t>
                </a:r>
              </a:p>
              <a:p>
                <a:pPr marL="457200" indent="-457200">
                  <a:buFont typeface="+mj-lt"/>
                  <a:buAutoNum type="arabicPeriod"/>
                </a:pPr>
                <a:r>
                  <a:rPr lang="de-DE" sz="2800" dirty="0" err="1"/>
                  <a:t>Describing</a:t>
                </a:r>
                <a:r>
                  <a:rPr lang="de-DE" sz="2800" dirty="0"/>
                  <a:t> </a:t>
                </a:r>
                <a:r>
                  <a:rPr lang="de-DE" sz="2800" dirty="0" err="1"/>
                  <a:t>problem</a:t>
                </a:r>
                <a:endParaRPr lang="de-DE" sz="2800" dirty="0"/>
              </a:p>
              <a:p>
                <a:pPr marL="457200" indent="-457200">
                  <a:buFont typeface="+mj-lt"/>
                  <a:buAutoNum type="arabicPeriod"/>
                </a:pPr>
                <a:r>
                  <a:rPr lang="de-DE" sz="2800" dirty="0" err="1"/>
                  <a:t>Suggested</a:t>
                </a:r>
                <a:r>
                  <a:rPr lang="de-DE" sz="2800" dirty="0"/>
                  <a:t> </a:t>
                </a:r>
                <a:r>
                  <a:rPr lang="de-DE" sz="2800" dirty="0" err="1"/>
                  <a:t>solution</a:t>
                </a:r>
                <a:endParaRPr lang="de-DE" sz="2800" dirty="0"/>
              </a:p>
              <a:p>
                <a:pPr marL="457200" indent="-457200">
                  <a:buFont typeface="+mj-lt"/>
                  <a:buAutoNum type="arabicPeriod"/>
                </a:pPr>
                <a:r>
                  <a:rPr lang="de-DE" sz="2800" dirty="0" err="1"/>
                  <a:t>Using</a:t>
                </a:r>
                <a:r>
                  <a:rPr lang="de-DE" sz="2800" dirty="0"/>
                  <a:t> </a:t>
                </a:r>
                <a14:m>
                  <m:oMath xmlns:m="http://schemas.openxmlformats.org/officeDocument/2006/math">
                    <m:sSup>
                      <m:sSupPr>
                        <m:ctrlPr>
                          <a:rPr lang="de-DE" sz="2800" b="0" i="1" smtClean="0">
                            <a:latin typeface="Cambria Math" panose="02040503050406030204" pitchFamily="18" charset="0"/>
                          </a:rPr>
                        </m:ctrlPr>
                      </m:sSupPr>
                      <m:e>
                        <m:r>
                          <m:rPr>
                            <m:sty m:val="p"/>
                          </m:rPr>
                          <a:rPr lang="de-DE" sz="2800" b="0" i="0" smtClean="0">
                            <a:latin typeface="Cambria Math" panose="02040503050406030204" pitchFamily="18" charset="0"/>
                          </a:rPr>
                          <m:t>χ</m:t>
                        </m:r>
                      </m:e>
                      <m:sup>
                        <m:r>
                          <a:rPr lang="de-DE" sz="2800" b="0" i="0" smtClean="0">
                            <a:latin typeface="Cambria Math" panose="02040503050406030204" pitchFamily="18" charset="0"/>
                          </a:rPr>
                          <m:t>2</m:t>
                        </m:r>
                      </m:sup>
                    </m:sSup>
                  </m:oMath>
                </a14:m>
                <a:r>
                  <a:rPr lang="de-DE" sz="2800" dirty="0"/>
                  <a:t> minimalization</a:t>
                </a:r>
              </a:p>
              <a:p>
                <a:pPr marL="457200" indent="-457200">
                  <a:buFont typeface="+mj-lt"/>
                  <a:buAutoNum type="arabicPeriod"/>
                </a:pPr>
                <a:r>
                  <a:rPr lang="de-DE" sz="2800" dirty="0" err="1"/>
                  <a:t>Calculated</a:t>
                </a:r>
                <a:r>
                  <a:rPr lang="de-DE" sz="2800" dirty="0"/>
                  <a:t> </a:t>
                </a:r>
                <a14:m>
                  <m:oMath xmlns:m="http://schemas.openxmlformats.org/officeDocument/2006/math">
                    <m:sSup>
                      <m:sSupPr>
                        <m:ctrlPr>
                          <a:rPr lang="de-DE" sz="2800" i="1">
                            <a:latin typeface="Cambria Math" panose="02040503050406030204" pitchFamily="18" charset="0"/>
                          </a:rPr>
                        </m:ctrlPr>
                      </m:sSupPr>
                      <m:e>
                        <m:r>
                          <a:rPr lang="de-DE" sz="2800" i="1">
                            <a:latin typeface="Cambria Math" panose="02040503050406030204" pitchFamily="18" charset="0"/>
                          </a:rPr>
                          <m:t>𝜒</m:t>
                        </m:r>
                      </m:e>
                      <m:sup>
                        <m:r>
                          <a:rPr lang="de-DE" sz="2800" i="1">
                            <a:latin typeface="Cambria Math" panose="02040503050406030204" pitchFamily="18" charset="0"/>
                          </a:rPr>
                          <m:t>2</m:t>
                        </m:r>
                      </m:sup>
                    </m:sSup>
                  </m:oMath>
                </a14:m>
                <a:r>
                  <a:rPr lang="de-DE" sz="2800" dirty="0"/>
                  <a:t> </a:t>
                </a:r>
                <a:r>
                  <a:rPr lang="de-DE" sz="2800" dirty="0" err="1"/>
                  <a:t>for</a:t>
                </a:r>
                <a:r>
                  <a:rPr lang="de-DE" sz="2800" dirty="0"/>
                  <a:t> </a:t>
                </a:r>
                <a:r>
                  <a:rPr lang="de-DE" sz="2800" dirty="0" err="1"/>
                  <a:t>various</a:t>
                </a:r>
                <a:r>
                  <a:rPr lang="de-DE" sz="2800" dirty="0"/>
                  <a:t> </a:t>
                </a:r>
                <a:r>
                  <a:rPr lang="de-DE" sz="2800" dirty="0" err="1"/>
                  <a:t>polarizations</a:t>
                </a:r>
                <a:endParaRPr lang="de-DE" sz="2800" dirty="0"/>
              </a:p>
              <a:p>
                <a:pPr marL="457200" indent="-457200">
                  <a:buFont typeface="+mj-lt"/>
                  <a:buAutoNum type="arabicPeriod"/>
                </a:pPr>
                <a:r>
                  <a:rPr lang="de-DE" sz="2800" dirty="0" err="1"/>
                  <a:t>Results</a:t>
                </a:r>
                <a:endParaRPr lang="de-DE" sz="2800" dirty="0"/>
              </a:p>
              <a:p>
                <a:pPr marL="0" indent="0">
                  <a:buNone/>
                </a:pPr>
                <a:endParaRPr lang="de-DE" dirty="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xfrm>
                <a:off x="3480539" y="2113094"/>
                <a:ext cx="5655148" cy="2774789"/>
              </a:xfrm>
              <a:blipFill>
                <a:blip r:embed="rId2"/>
                <a:stretch>
                  <a:fillRect l="-1724" t="-5495" b="-659"/>
                </a:stretch>
              </a:blipFill>
            </p:spPr>
            <p:txBody>
              <a:bodyPr/>
              <a:lstStyle/>
              <a:p>
                <a:r>
                  <a:rPr lang="de-DE">
                    <a:noFill/>
                  </a:rPr>
                  <a:t> </a:t>
                </a:r>
              </a:p>
            </p:txBody>
          </p:sp>
        </mc:Fallback>
      </mc:AlternateContent>
    </p:spTree>
    <p:extLst>
      <p:ext uri="{BB962C8B-B14F-4D97-AF65-F5344CB8AC3E}">
        <p14:creationId xmlns:p14="http://schemas.microsoft.com/office/powerpoint/2010/main" val="1029064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3884" y="68995"/>
            <a:ext cx="10058400" cy="1609344"/>
          </a:xfrm>
        </p:spPr>
        <p:txBody>
          <a:bodyPr/>
          <a:lstStyle/>
          <a:p>
            <a:r>
              <a:rPr lang="de-DE" dirty="0" err="1"/>
              <a:t>Describing</a:t>
            </a:r>
            <a:r>
              <a:rPr lang="de-DE" dirty="0"/>
              <a:t> </a:t>
            </a:r>
            <a:r>
              <a:rPr lang="de-DE" dirty="0" err="1"/>
              <a:t>problem</a:t>
            </a:r>
            <a:endParaRPr lang="de-DE" dirty="0"/>
          </a:p>
        </p:txBody>
      </p:sp>
      <p:pic>
        <p:nvPicPr>
          <p:cNvPr id="5" name="Inhaltsplatzhalt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6000" y="192112"/>
            <a:ext cx="5448317" cy="3236888"/>
          </a:xfrm>
        </p:spPr>
      </p:pic>
      <mc:AlternateContent xmlns:mc="http://schemas.openxmlformats.org/markup-compatibility/2006" xmlns:a14="http://schemas.microsoft.com/office/drawing/2010/main">
        <mc:Choice Requires="a14">
          <p:sp>
            <p:nvSpPr>
              <p:cNvPr id="6" name="Textfeld 5"/>
              <p:cNvSpPr txBox="1"/>
              <p:nvPr/>
            </p:nvSpPr>
            <p:spPr>
              <a:xfrm>
                <a:off x="209831" y="1298094"/>
                <a:ext cx="5594466" cy="2862322"/>
              </a:xfrm>
              <a:prstGeom prst="rect">
                <a:avLst/>
              </a:prstGeom>
              <a:noFill/>
            </p:spPr>
            <p:txBody>
              <a:bodyPr wrap="square" rtlCol="0">
                <a:spAutoFit/>
              </a:bodyPr>
              <a:lstStyle/>
              <a:p>
                <a:r>
                  <a:rPr lang="de-DE" dirty="0"/>
                  <a:t>	</a:t>
                </a:r>
                <a:r>
                  <a:rPr lang="de-DE" dirty="0" err="1"/>
                  <a:t>What</a:t>
                </a:r>
                <a:r>
                  <a:rPr lang="de-DE" dirty="0"/>
                  <a:t> </a:t>
                </a:r>
                <a:r>
                  <a:rPr lang="de-DE" dirty="0" err="1"/>
                  <a:t>we</a:t>
                </a:r>
                <a:r>
                  <a:rPr lang="de-DE" dirty="0"/>
                  <a:t> </a:t>
                </a:r>
                <a:r>
                  <a:rPr lang="de-DE" dirty="0" err="1"/>
                  <a:t>see</a:t>
                </a:r>
                <a:r>
                  <a:rPr lang="de-DE" dirty="0"/>
                  <a:t> in </a:t>
                </a:r>
                <a:r>
                  <a:rPr lang="de-DE" dirty="0" err="1"/>
                  <a:t>the</a:t>
                </a:r>
                <a:r>
                  <a:rPr lang="de-DE" dirty="0"/>
                  <a:t> </a:t>
                </a:r>
                <a:r>
                  <a:rPr lang="de-DE" dirty="0" err="1"/>
                  <a:t>fitted</a:t>
                </a:r>
                <a:r>
                  <a:rPr lang="de-DE" dirty="0"/>
                  <a:t> </a:t>
                </a:r>
                <a:r>
                  <a:rPr lang="de-DE" dirty="0" err="1"/>
                  <a:t>data</a:t>
                </a:r>
                <a:r>
                  <a:rPr lang="de-DE" dirty="0"/>
                  <a:t> </a:t>
                </a:r>
                <a:r>
                  <a:rPr lang="de-DE" dirty="0" err="1"/>
                  <a:t>is</a:t>
                </a:r>
                <a:r>
                  <a:rPr lang="de-DE" dirty="0"/>
                  <a:t> </a:t>
                </a:r>
                <a:r>
                  <a:rPr lang="de-DE" dirty="0" err="1"/>
                  <a:t>the</a:t>
                </a:r>
                <a:r>
                  <a:rPr lang="de-DE" dirty="0"/>
                  <a:t> </a:t>
                </a:r>
                <a:r>
                  <a:rPr lang="de-DE" dirty="0" err="1"/>
                  <a:t>peak</a:t>
                </a:r>
                <a:r>
                  <a:rPr lang="de-DE" dirty="0"/>
                  <a:t> </a:t>
                </a:r>
                <a:r>
                  <a:rPr lang="de-DE" dirty="0" err="1"/>
                  <a:t>position</a:t>
                </a:r>
                <a:r>
                  <a:rPr lang="de-DE" dirty="0"/>
                  <a:t> </a:t>
                </a:r>
                <a:r>
                  <a:rPr lang="de-DE" dirty="0" err="1"/>
                  <a:t>exhibits</a:t>
                </a:r>
                <a:r>
                  <a:rPr lang="de-DE" dirty="0"/>
                  <a:t> </a:t>
                </a:r>
                <a:r>
                  <a:rPr lang="de-DE" dirty="0" err="1"/>
                  <a:t>oscilating</a:t>
                </a:r>
                <a:r>
                  <a:rPr lang="de-DE" dirty="0"/>
                  <a:t> </a:t>
                </a:r>
                <a:r>
                  <a:rPr lang="de-DE" dirty="0" err="1"/>
                  <a:t>behaviour</a:t>
                </a:r>
                <a:r>
                  <a:rPr lang="de-DE" dirty="0"/>
                  <a:t>. The </a:t>
                </a:r>
                <a:r>
                  <a:rPr lang="de-DE" dirty="0" err="1"/>
                  <a:t>most</a:t>
                </a:r>
                <a:r>
                  <a:rPr lang="de-DE" dirty="0"/>
                  <a:t> probable </a:t>
                </a:r>
                <a:r>
                  <a:rPr lang="de-DE" dirty="0" err="1"/>
                  <a:t>cause</a:t>
                </a:r>
                <a:r>
                  <a:rPr lang="de-DE" dirty="0"/>
                  <a:t> </a:t>
                </a:r>
                <a:r>
                  <a:rPr lang="de-DE" dirty="0" err="1"/>
                  <a:t>of</a:t>
                </a:r>
                <a:r>
                  <a:rPr lang="de-DE" dirty="0"/>
                  <a:t> </a:t>
                </a:r>
                <a:r>
                  <a:rPr lang="de-DE" dirty="0" err="1"/>
                  <a:t>this</a:t>
                </a:r>
                <a:r>
                  <a:rPr lang="de-DE" dirty="0"/>
                  <a:t> </a:t>
                </a:r>
                <a:r>
                  <a:rPr lang="de-DE" dirty="0" err="1"/>
                  <a:t>is</a:t>
                </a:r>
                <a:r>
                  <a:rPr lang="de-DE" dirty="0"/>
                  <a:t> a </a:t>
                </a:r>
                <a:r>
                  <a:rPr lang="de-DE" dirty="0" err="1"/>
                  <a:t>problem</a:t>
                </a:r>
                <a:r>
                  <a:rPr lang="de-DE" dirty="0"/>
                  <a:t> </a:t>
                </a:r>
                <a:r>
                  <a:rPr lang="de-DE" dirty="0" err="1"/>
                  <a:t>with</a:t>
                </a:r>
                <a:r>
                  <a:rPr lang="de-DE" dirty="0"/>
                  <a:t> </a:t>
                </a:r>
                <a:r>
                  <a:rPr lang="de-DE" dirty="0" err="1"/>
                  <a:t>the</a:t>
                </a:r>
                <a:r>
                  <a:rPr lang="de-DE" dirty="0"/>
                  <a:t> </a:t>
                </a:r>
                <a:r>
                  <a:rPr lang="de-DE" dirty="0" err="1"/>
                  <a:t>monochromator</a:t>
                </a:r>
                <a:r>
                  <a:rPr lang="de-DE" dirty="0"/>
                  <a:t>, </a:t>
                </a:r>
                <a:r>
                  <a:rPr lang="de-DE" dirty="0" err="1"/>
                  <a:t>which</a:t>
                </a:r>
                <a:r>
                  <a:rPr lang="de-DE" dirty="0"/>
                  <a:t> </a:t>
                </a:r>
                <a:r>
                  <a:rPr lang="de-DE" dirty="0" err="1"/>
                  <a:t>gives</a:t>
                </a:r>
                <a:r>
                  <a:rPr lang="de-DE" dirty="0"/>
                  <a:t> </a:t>
                </a:r>
                <a:r>
                  <a:rPr lang="de-DE" dirty="0" err="1"/>
                  <a:t>slightly</a:t>
                </a:r>
                <a:r>
                  <a:rPr lang="de-DE" dirty="0"/>
                  <a:t> </a:t>
                </a:r>
                <a:r>
                  <a:rPr lang="de-DE" dirty="0" err="1"/>
                  <a:t>shifted</a:t>
                </a:r>
                <a:r>
                  <a:rPr lang="de-DE" dirty="0"/>
                  <a:t> </a:t>
                </a:r>
                <a:r>
                  <a:rPr lang="de-DE" dirty="0" err="1"/>
                  <a:t>energies</a:t>
                </a:r>
                <a:r>
                  <a:rPr lang="de-DE" dirty="0"/>
                  <a:t>. </a:t>
                </a:r>
                <a:r>
                  <a:rPr lang="de-DE" dirty="0" err="1"/>
                  <a:t>It</a:t>
                </a:r>
                <a:r>
                  <a:rPr lang="de-DE" dirty="0"/>
                  <a:t> </a:t>
                </a:r>
                <a:r>
                  <a:rPr lang="de-DE" dirty="0" err="1"/>
                  <a:t>is</a:t>
                </a:r>
                <a:r>
                  <a:rPr lang="de-DE" dirty="0"/>
                  <a:t> </a:t>
                </a:r>
                <a:r>
                  <a:rPr lang="de-DE" dirty="0" err="1"/>
                  <a:t>important</a:t>
                </a:r>
                <a:r>
                  <a:rPr lang="de-DE" dirty="0"/>
                  <a:t> </a:t>
                </a:r>
                <a:r>
                  <a:rPr lang="de-DE" dirty="0" err="1"/>
                  <a:t>to</a:t>
                </a:r>
                <a:r>
                  <a:rPr lang="de-DE" dirty="0"/>
                  <a:t> </a:t>
                </a:r>
                <a:r>
                  <a:rPr lang="de-DE" dirty="0" err="1"/>
                  <a:t>note</a:t>
                </a:r>
                <a:r>
                  <a:rPr lang="de-DE" dirty="0"/>
                  <a:t> </a:t>
                </a:r>
                <a:r>
                  <a:rPr lang="de-DE" dirty="0" err="1"/>
                  <a:t>that</a:t>
                </a:r>
                <a:r>
                  <a:rPr lang="de-DE" dirty="0"/>
                  <a:t> such </a:t>
                </a:r>
                <a:r>
                  <a:rPr lang="de-DE" dirty="0" err="1"/>
                  <a:t>behaviour</a:t>
                </a:r>
                <a:r>
                  <a:rPr lang="de-DE" dirty="0"/>
                  <a:t> </a:t>
                </a:r>
                <a:r>
                  <a:rPr lang="de-DE" dirty="0" err="1"/>
                  <a:t>is</a:t>
                </a:r>
                <a:r>
                  <a:rPr lang="de-DE" dirty="0"/>
                  <a:t> not </a:t>
                </a:r>
                <a:r>
                  <a:rPr lang="de-DE" dirty="0" err="1"/>
                  <a:t>present</a:t>
                </a:r>
                <a:r>
                  <a:rPr lang="de-DE" dirty="0"/>
                  <a:t> in </a:t>
                </a:r>
                <a:r>
                  <a:rPr lang="de-DE" dirty="0" err="1"/>
                  <a:t>the</a:t>
                </a:r>
                <a:r>
                  <a:rPr lang="de-DE" dirty="0"/>
                  <a:t> </a:t>
                </a:r>
                <a:r>
                  <a:rPr lang="de-DE" dirty="0" err="1"/>
                  <a:t>other</a:t>
                </a:r>
                <a:r>
                  <a:rPr lang="de-DE" dirty="0"/>
                  <a:t> fit </a:t>
                </a:r>
                <a:r>
                  <a:rPr lang="de-DE" dirty="0" err="1"/>
                  <a:t>parameters</a:t>
                </a:r>
                <a:r>
                  <a:rPr lang="de-DE" dirty="0"/>
                  <a:t>. This </a:t>
                </a:r>
                <a:r>
                  <a:rPr lang="de-DE" dirty="0" err="1"/>
                  <a:t>means</a:t>
                </a:r>
                <a:r>
                  <a:rPr lang="de-DE" dirty="0"/>
                  <a:t> </a:t>
                </a:r>
                <a:r>
                  <a:rPr lang="de-DE" dirty="0" err="1"/>
                  <a:t>one</a:t>
                </a:r>
                <a:r>
                  <a:rPr lang="de-DE" dirty="0"/>
                  <a:t> </a:t>
                </a:r>
                <a:r>
                  <a:rPr lang="de-DE" dirty="0" err="1"/>
                  <a:t>needs</a:t>
                </a:r>
                <a:r>
                  <a:rPr lang="de-DE" dirty="0"/>
                  <a:t> </a:t>
                </a:r>
                <a:r>
                  <a:rPr lang="de-DE" dirty="0" err="1"/>
                  <a:t>to</a:t>
                </a:r>
                <a:r>
                  <a:rPr lang="de-DE" dirty="0"/>
                  <a:t> find an </a:t>
                </a:r>
                <a:r>
                  <a:rPr lang="de-DE" dirty="0" err="1"/>
                  <a:t>effective</a:t>
                </a:r>
                <a:r>
                  <a:rPr lang="de-DE" dirty="0"/>
                  <a:t> </a:t>
                </a:r>
                <a:r>
                  <a:rPr lang="de-DE" dirty="0" err="1"/>
                  <a:t>way</a:t>
                </a:r>
                <a:r>
                  <a:rPr lang="de-DE" dirty="0"/>
                  <a:t> </a:t>
                </a:r>
                <a:r>
                  <a:rPr lang="de-DE" dirty="0" err="1"/>
                  <a:t>to</a:t>
                </a:r>
                <a:r>
                  <a:rPr lang="de-DE" dirty="0"/>
                  <a:t> </a:t>
                </a:r>
                <a:r>
                  <a:rPr lang="de-DE" dirty="0" err="1"/>
                  <a:t>remove</a:t>
                </a:r>
                <a:r>
                  <a:rPr lang="de-DE" dirty="0"/>
                  <a:t> </a:t>
                </a:r>
                <a:r>
                  <a:rPr lang="de-DE" dirty="0" err="1"/>
                  <a:t>those</a:t>
                </a:r>
                <a:r>
                  <a:rPr lang="de-DE" dirty="0"/>
                  <a:t> </a:t>
                </a:r>
                <a:r>
                  <a:rPr lang="de-DE" dirty="0" err="1"/>
                  <a:t>unrealistic</a:t>
                </a:r>
                <a:r>
                  <a:rPr lang="de-DE" dirty="0"/>
                  <a:t> </a:t>
                </a:r>
                <a:r>
                  <a:rPr lang="de-DE" dirty="0" err="1"/>
                  <a:t>oscilating</a:t>
                </a:r>
                <a:r>
                  <a:rPr lang="de-DE" dirty="0"/>
                  <a:t> </a:t>
                </a:r>
                <a:r>
                  <a:rPr lang="de-DE" dirty="0" err="1"/>
                  <a:t>feature</a:t>
                </a:r>
                <a:r>
                  <a:rPr lang="de-DE" dirty="0"/>
                  <a:t>. </a:t>
                </a:r>
              </a:p>
              <a:p>
                <a:r>
                  <a:rPr lang="de-DE" dirty="0"/>
                  <a:t>	In </a:t>
                </a:r>
                <a:r>
                  <a:rPr lang="de-DE" dirty="0" err="1"/>
                  <a:t>the</a:t>
                </a:r>
                <a:r>
                  <a:rPr lang="de-DE" dirty="0"/>
                  <a:t> </a:t>
                </a:r>
                <a:r>
                  <a:rPr lang="de-DE" dirty="0" err="1"/>
                  <a:t>later</a:t>
                </a:r>
                <a:r>
                  <a:rPr lang="de-DE" dirty="0"/>
                  <a:t> a </a:t>
                </a:r>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𝜒</m:t>
                        </m:r>
                      </m:e>
                      <m:sup>
                        <m:r>
                          <a:rPr lang="de-DE" b="0" i="1" smtClean="0">
                            <a:latin typeface="Cambria Math" panose="02040503050406030204" pitchFamily="18" charset="0"/>
                          </a:rPr>
                          <m:t>2</m:t>
                        </m:r>
                      </m:sup>
                    </m:sSup>
                  </m:oMath>
                </a14:m>
                <a:r>
                  <a:rPr lang="de-DE" dirty="0"/>
                  <a:t> </a:t>
                </a:r>
                <a:r>
                  <a:rPr lang="de-DE" dirty="0" err="1"/>
                  <a:t>test</a:t>
                </a:r>
                <a:r>
                  <a:rPr lang="de-DE" dirty="0"/>
                  <a:t> </a:t>
                </a:r>
                <a:r>
                  <a:rPr lang="de-DE" dirty="0" err="1"/>
                  <a:t>is</a:t>
                </a:r>
                <a:r>
                  <a:rPr lang="de-DE" dirty="0"/>
                  <a:t> </a:t>
                </a:r>
                <a:r>
                  <a:rPr lang="de-DE" dirty="0" err="1"/>
                  <a:t>described</a:t>
                </a:r>
                <a:r>
                  <a:rPr lang="de-DE" dirty="0"/>
                  <a:t> </a:t>
                </a:r>
                <a:r>
                  <a:rPr lang="de-DE" dirty="0" err="1"/>
                  <a:t>as</a:t>
                </a:r>
                <a:r>
                  <a:rPr lang="de-DE" dirty="0"/>
                  <a:t> a </a:t>
                </a:r>
                <a:r>
                  <a:rPr lang="de-DE" dirty="0" err="1"/>
                  <a:t>solution</a:t>
                </a:r>
                <a:r>
                  <a:rPr lang="de-DE" dirty="0"/>
                  <a:t> </a:t>
                </a:r>
                <a:r>
                  <a:rPr lang="de-DE" dirty="0" err="1"/>
                  <a:t>to</a:t>
                </a:r>
                <a:r>
                  <a:rPr lang="de-DE" dirty="0"/>
                  <a:t> </a:t>
                </a:r>
                <a:r>
                  <a:rPr lang="de-DE" dirty="0" err="1"/>
                  <a:t>this</a:t>
                </a:r>
                <a:r>
                  <a:rPr lang="de-DE" dirty="0"/>
                  <a:t> </a:t>
                </a:r>
                <a:r>
                  <a:rPr lang="de-DE" dirty="0" err="1"/>
                  <a:t>problem</a:t>
                </a:r>
                <a:r>
                  <a:rPr lang="de-DE" dirty="0"/>
                  <a:t>.</a:t>
                </a:r>
              </a:p>
            </p:txBody>
          </p:sp>
        </mc:Choice>
        <mc:Fallback xmlns="">
          <p:sp>
            <p:nvSpPr>
              <p:cNvPr id="6" name="Textfeld 5"/>
              <p:cNvSpPr txBox="1">
                <a:spLocks noRot="1" noChangeAspect="1" noMove="1" noResize="1" noEditPoints="1" noAdjustHandles="1" noChangeArrowheads="1" noChangeShapeType="1" noTextEdit="1"/>
              </p:cNvSpPr>
              <p:nvPr/>
            </p:nvSpPr>
            <p:spPr>
              <a:xfrm>
                <a:off x="209831" y="1298094"/>
                <a:ext cx="5594466" cy="2862322"/>
              </a:xfrm>
              <a:prstGeom prst="rect">
                <a:avLst/>
              </a:prstGeom>
              <a:blipFill>
                <a:blip r:embed="rId3"/>
                <a:stretch>
                  <a:fillRect l="-871" t="-1279" r="-763" b="-2559"/>
                </a:stretch>
              </a:blipFill>
            </p:spPr>
            <p:txBody>
              <a:bodyPr/>
              <a:lstStyle/>
              <a:p>
                <a:r>
                  <a:rPr lang="pl-PL">
                    <a:noFill/>
                  </a:rPr>
                  <a:t> </a:t>
                </a:r>
              </a:p>
            </p:txBody>
          </p:sp>
        </mc:Fallback>
      </mc:AlternateContent>
      <p:pic>
        <p:nvPicPr>
          <p:cNvPr id="7" name="Grafik 5">
            <a:extLst>
              <a:ext uri="{FF2B5EF4-FFF2-40B4-BE49-F238E27FC236}">
                <a16:creationId xmlns:a16="http://schemas.microsoft.com/office/drawing/2014/main" id="{BB791397-DD9D-4719-9B8A-0F1DE64A71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3511725"/>
            <a:ext cx="5448317" cy="3186461"/>
          </a:xfrm>
          <a:prstGeom prst="rect">
            <a:avLst/>
          </a:prstGeom>
        </p:spPr>
      </p:pic>
    </p:spTree>
    <p:extLst>
      <p:ext uri="{BB962C8B-B14F-4D97-AF65-F5344CB8AC3E}">
        <p14:creationId xmlns:p14="http://schemas.microsoft.com/office/powerpoint/2010/main" val="2127558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69699" y="86452"/>
            <a:ext cx="10058400" cy="1609344"/>
          </a:xfrm>
        </p:spPr>
        <p:txBody>
          <a:bodyPr/>
          <a:lstStyle/>
          <a:p>
            <a:r>
              <a:rPr lang="de-DE" dirty="0"/>
              <a:t>Solution</a:t>
            </a:r>
          </a:p>
        </p:txBody>
      </p:sp>
      <p:pic>
        <p:nvPicPr>
          <p:cNvPr id="7" name="Grafik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6045" y="3514413"/>
            <a:ext cx="5900334" cy="2942258"/>
          </a:xfrm>
          <a:prstGeom prst="rect">
            <a:avLst/>
          </a:prstGeom>
        </p:spPr>
      </p:pic>
      <mc:AlternateContent xmlns:mc="http://schemas.openxmlformats.org/markup-compatibility/2006" xmlns:a14="http://schemas.microsoft.com/office/drawing/2010/main">
        <mc:Choice Requires="a14">
          <p:sp>
            <p:nvSpPr>
              <p:cNvPr id="9" name="Textfeld 8"/>
              <p:cNvSpPr txBox="1"/>
              <p:nvPr/>
            </p:nvSpPr>
            <p:spPr>
              <a:xfrm>
                <a:off x="363702" y="1780875"/>
                <a:ext cx="4708448" cy="3108543"/>
              </a:xfrm>
              <a:prstGeom prst="rect">
                <a:avLst/>
              </a:prstGeom>
              <a:noFill/>
            </p:spPr>
            <p:txBody>
              <a:bodyPr wrap="square" rtlCol="0">
                <a:spAutoFit/>
              </a:bodyPr>
              <a:lstStyle/>
              <a:p>
                <a:r>
                  <a:rPr lang="de-DE" sz="1400" dirty="0"/>
                  <a:t>	At </a:t>
                </a:r>
                <a:r>
                  <a:rPr lang="de-DE" sz="1400" dirty="0" err="1"/>
                  <a:t>the</a:t>
                </a:r>
                <a:r>
                  <a:rPr lang="de-DE" sz="1400" dirty="0"/>
                  <a:t> same </a:t>
                </a:r>
                <a:r>
                  <a:rPr lang="de-DE" sz="1400" dirty="0" err="1"/>
                  <a:t>beamline</a:t>
                </a:r>
                <a:r>
                  <a:rPr lang="de-DE" sz="1400" dirty="0"/>
                  <a:t> in </a:t>
                </a:r>
                <a:r>
                  <a:rPr lang="de-DE" sz="1400" dirty="0" err="1"/>
                  <a:t>the</a:t>
                </a:r>
                <a:r>
                  <a:rPr lang="de-DE" sz="1400" dirty="0"/>
                  <a:t> ARPES </a:t>
                </a:r>
                <a:r>
                  <a:rPr lang="de-DE" sz="1400" dirty="0" err="1"/>
                  <a:t>chamber</a:t>
                </a:r>
                <a:r>
                  <a:rPr lang="de-DE" sz="1400" dirty="0"/>
                  <a:t> was an </a:t>
                </a:r>
                <a:r>
                  <a:rPr lang="de-DE" sz="1400" dirty="0" err="1"/>
                  <a:t>experiment</a:t>
                </a:r>
                <a:r>
                  <a:rPr lang="de-DE" sz="1400" dirty="0"/>
                  <a:t> on </a:t>
                </a:r>
                <a:r>
                  <a:rPr lang="de-DE" sz="1400" dirty="0" err="1"/>
                  <a:t>gold</a:t>
                </a:r>
                <a:r>
                  <a:rPr lang="de-DE" sz="1400" dirty="0"/>
                  <a:t> </a:t>
                </a:r>
                <a:r>
                  <a:rPr lang="de-DE" sz="1400" dirty="0" err="1"/>
                  <a:t>performed</a:t>
                </a:r>
                <a:r>
                  <a:rPr lang="de-DE" sz="1400" dirty="0"/>
                  <a:t>  </a:t>
                </a:r>
                <a:r>
                  <a:rPr lang="de-DE" sz="1400" dirty="0" err="1"/>
                  <a:t>for</a:t>
                </a:r>
                <a:r>
                  <a:rPr lang="de-DE" sz="1400" dirty="0"/>
                  <a:t> </a:t>
                </a:r>
                <a:r>
                  <a:rPr lang="de-DE" sz="1400" dirty="0" err="1"/>
                  <a:t>the</a:t>
                </a:r>
                <a:r>
                  <a:rPr lang="de-DE" sz="1400" dirty="0"/>
                  <a:t> same </a:t>
                </a:r>
                <a:r>
                  <a:rPr lang="de-DE" sz="1400" dirty="0" err="1"/>
                  <a:t>set</a:t>
                </a:r>
                <a:r>
                  <a:rPr lang="de-DE" sz="1400" dirty="0"/>
                  <a:t> </a:t>
                </a:r>
                <a:r>
                  <a:rPr lang="de-DE" sz="1400" dirty="0" err="1"/>
                  <a:t>of</a:t>
                </a:r>
                <a:r>
                  <a:rPr lang="de-DE" sz="1400" dirty="0"/>
                  <a:t> </a:t>
                </a:r>
                <a:r>
                  <a:rPr lang="de-DE" sz="1400" dirty="0" err="1"/>
                  <a:t>photon</a:t>
                </a:r>
                <a:r>
                  <a:rPr lang="de-DE" sz="1400" dirty="0"/>
                  <a:t> </a:t>
                </a:r>
                <a:r>
                  <a:rPr lang="de-DE" sz="1400" dirty="0" err="1"/>
                  <a:t>energies</a:t>
                </a:r>
                <a:r>
                  <a:rPr lang="de-DE" sz="1400" dirty="0"/>
                  <a:t> </a:t>
                </a:r>
                <a:r>
                  <a:rPr lang="de-DE" sz="1400" dirty="0" err="1"/>
                  <a:t>as</a:t>
                </a:r>
                <a:r>
                  <a:rPr lang="de-DE" sz="1400" dirty="0"/>
                  <a:t> </a:t>
                </a:r>
                <a:r>
                  <a:rPr lang="de-DE" sz="1400" dirty="0" err="1"/>
                  <a:t>for</a:t>
                </a:r>
                <a:r>
                  <a:rPr lang="de-DE" sz="1400" dirty="0"/>
                  <a:t> </a:t>
                </a:r>
                <a:r>
                  <a:rPr lang="de-DE" sz="1400" dirty="0" err="1"/>
                  <a:t>the</a:t>
                </a:r>
                <a:r>
                  <a:rPr lang="de-DE" sz="1400" dirty="0"/>
                  <a:t> RSXS </a:t>
                </a:r>
                <a:r>
                  <a:rPr lang="de-DE" sz="1400" dirty="0" err="1"/>
                  <a:t>experiment</a:t>
                </a:r>
                <a:r>
                  <a:rPr lang="de-DE" sz="1400" dirty="0"/>
                  <a:t>. The </a:t>
                </a:r>
                <a:r>
                  <a:rPr lang="de-DE" sz="1400" dirty="0" err="1"/>
                  <a:t>results</a:t>
                </a:r>
                <a:r>
                  <a:rPr lang="de-DE" sz="1400" dirty="0"/>
                  <a:t> </a:t>
                </a:r>
                <a:r>
                  <a:rPr lang="de-DE" sz="1400" dirty="0" err="1"/>
                  <a:t>shown</a:t>
                </a:r>
                <a:r>
                  <a:rPr lang="de-DE" sz="1400" dirty="0"/>
                  <a:t> on </a:t>
                </a:r>
                <a:r>
                  <a:rPr lang="de-DE" sz="1400" dirty="0" err="1"/>
                  <a:t>the</a:t>
                </a:r>
                <a:r>
                  <a:rPr lang="de-DE" sz="1400" dirty="0"/>
                  <a:t> </a:t>
                </a:r>
                <a:r>
                  <a:rPr lang="de-DE" sz="1400" dirty="0" err="1"/>
                  <a:t>right</a:t>
                </a:r>
                <a:r>
                  <a:rPr lang="de-DE" sz="1400" dirty="0"/>
                  <a:t> </a:t>
                </a:r>
                <a:r>
                  <a:rPr lang="de-DE" sz="1400" dirty="0" err="1"/>
                  <a:t>side</a:t>
                </a:r>
                <a:r>
                  <a:rPr lang="de-DE" sz="1400" dirty="0"/>
                  <a:t> </a:t>
                </a:r>
                <a:r>
                  <a:rPr lang="de-DE" sz="1400" dirty="0" err="1"/>
                  <a:t>show</a:t>
                </a:r>
                <a:r>
                  <a:rPr lang="de-DE" sz="1400" dirty="0"/>
                  <a:t> </a:t>
                </a:r>
                <a:r>
                  <a:rPr lang="de-DE" sz="1400" dirty="0" err="1"/>
                  <a:t>the</a:t>
                </a:r>
                <a:r>
                  <a:rPr lang="de-DE" sz="1400" dirty="0"/>
                  <a:t> same feature </a:t>
                </a:r>
                <a:r>
                  <a:rPr lang="de-DE" sz="1400" dirty="0" err="1"/>
                  <a:t>as</a:t>
                </a:r>
                <a:r>
                  <a:rPr lang="de-DE" sz="1400" dirty="0"/>
                  <a:t> </a:t>
                </a:r>
                <a:r>
                  <a:rPr lang="de-DE" sz="1400" dirty="0" err="1"/>
                  <a:t>the</a:t>
                </a:r>
                <a:r>
                  <a:rPr lang="de-DE" sz="1400" dirty="0"/>
                  <a:t> </a:t>
                </a:r>
                <a:r>
                  <a:rPr lang="de-DE" sz="1400" dirty="0" err="1"/>
                  <a:t>poition</a:t>
                </a:r>
                <a:r>
                  <a:rPr lang="de-DE" sz="1400" dirty="0"/>
                  <a:t> </a:t>
                </a:r>
                <a:r>
                  <a:rPr lang="de-DE" sz="1400" dirty="0" err="1"/>
                  <a:t>of</a:t>
                </a:r>
                <a:r>
                  <a:rPr lang="de-DE" sz="1400" dirty="0"/>
                  <a:t> </a:t>
                </a:r>
                <a:r>
                  <a:rPr lang="de-DE" sz="1400" dirty="0" err="1"/>
                  <a:t>the</a:t>
                </a:r>
                <a:r>
                  <a:rPr lang="de-DE" sz="1400" dirty="0"/>
                  <a:t> Bragg </a:t>
                </a:r>
                <a:r>
                  <a:rPr lang="de-DE" sz="1400" dirty="0" err="1"/>
                  <a:t>peak</a:t>
                </a:r>
                <a:r>
                  <a:rPr lang="de-DE" sz="1400" dirty="0"/>
                  <a:t> in </a:t>
                </a:r>
                <a:r>
                  <a:rPr lang="de-DE" sz="1400" dirty="0" err="1"/>
                  <a:t>the</a:t>
                </a:r>
                <a:r>
                  <a:rPr lang="de-DE" sz="1400" dirty="0"/>
                  <a:t> RSXS </a:t>
                </a:r>
                <a:r>
                  <a:rPr lang="de-DE" sz="1400" dirty="0" err="1"/>
                  <a:t>data</a:t>
                </a:r>
                <a:r>
                  <a:rPr lang="de-DE" sz="1400" dirty="0"/>
                  <a:t>. 	</a:t>
                </a:r>
                <a:endParaRPr lang="pl-PL" sz="1400" dirty="0"/>
              </a:p>
              <a:p>
                <a:endParaRPr lang="pl-PL" sz="1400" dirty="0"/>
              </a:p>
              <a:p>
                <a:r>
                  <a:rPr lang="pl-PL" sz="1400" dirty="0"/>
                  <a:t>	</a:t>
                </a:r>
                <a:r>
                  <a:rPr lang="de-DE" sz="1400" dirty="0"/>
                  <a:t>Fitting on </a:t>
                </a:r>
                <a:r>
                  <a:rPr lang="de-DE" sz="1400" dirty="0" err="1"/>
                  <a:t>of</a:t>
                </a:r>
                <a:r>
                  <a:rPr lang="de-DE" sz="1400" dirty="0"/>
                  <a:t> </a:t>
                </a:r>
                <a:r>
                  <a:rPr lang="de-DE" sz="1400" dirty="0" err="1"/>
                  <a:t>the</a:t>
                </a:r>
                <a:r>
                  <a:rPr lang="de-DE" sz="1400" dirty="0"/>
                  <a:t> </a:t>
                </a:r>
                <a:r>
                  <a:rPr lang="de-DE" sz="1400" dirty="0" err="1"/>
                  <a:t>gold</a:t>
                </a:r>
                <a:r>
                  <a:rPr lang="de-DE" sz="1400" dirty="0"/>
                  <a:t> 4f </a:t>
                </a:r>
                <a:r>
                  <a:rPr lang="de-DE" sz="1400" dirty="0" err="1"/>
                  <a:t>edges</a:t>
                </a:r>
                <a:r>
                  <a:rPr lang="de-DE" sz="1400" dirty="0"/>
                  <a:t> </a:t>
                </a:r>
                <a:r>
                  <a:rPr lang="de-DE" sz="1400" dirty="0" err="1"/>
                  <a:t>with</a:t>
                </a:r>
                <a:r>
                  <a:rPr lang="de-DE" sz="1400" dirty="0"/>
                  <a:t> a </a:t>
                </a:r>
                <a:r>
                  <a:rPr lang="de-DE" sz="1400" dirty="0" err="1"/>
                  <a:t>lorentzian</a:t>
                </a:r>
                <a:r>
                  <a:rPr lang="de-DE" sz="1400" dirty="0"/>
                  <a:t> </a:t>
                </a:r>
                <a:r>
                  <a:rPr lang="de-DE" sz="1400" dirty="0" err="1"/>
                  <a:t>shape</a:t>
                </a:r>
                <a:r>
                  <a:rPr lang="de-DE" sz="1400" dirty="0"/>
                  <a:t> </a:t>
                </a:r>
                <a:r>
                  <a:rPr lang="de-DE" sz="1400" dirty="0" err="1"/>
                  <a:t>gives</a:t>
                </a:r>
                <a:r>
                  <a:rPr lang="de-DE" sz="1400" dirty="0"/>
                  <a:t> </a:t>
                </a:r>
                <a:r>
                  <a:rPr lang="de-DE" sz="1400" dirty="0" err="1"/>
                  <a:t>us</a:t>
                </a:r>
                <a:r>
                  <a:rPr lang="de-DE" sz="1400" dirty="0"/>
                  <a:t> </a:t>
                </a:r>
                <a:r>
                  <a:rPr lang="de-DE" sz="1400" dirty="0" err="1"/>
                  <a:t>the</a:t>
                </a:r>
                <a:r>
                  <a:rPr lang="de-DE" sz="1400" dirty="0"/>
                  <a:t> </a:t>
                </a:r>
                <a:r>
                  <a:rPr lang="de-DE" sz="1400" dirty="0" err="1"/>
                  <a:t>detailed</a:t>
                </a:r>
                <a:r>
                  <a:rPr lang="de-DE" sz="1400" dirty="0"/>
                  <a:t> </a:t>
                </a:r>
                <a:r>
                  <a:rPr lang="de-DE" sz="1400" dirty="0" err="1"/>
                  <a:t>information</a:t>
                </a:r>
                <a:r>
                  <a:rPr lang="de-DE" sz="1400" dirty="0"/>
                  <a:t> </a:t>
                </a:r>
                <a:r>
                  <a:rPr lang="de-DE" sz="1400" dirty="0" err="1"/>
                  <a:t>how</a:t>
                </a:r>
                <a:r>
                  <a:rPr lang="de-DE" sz="1400" dirty="0"/>
                  <a:t> </a:t>
                </a:r>
                <a:r>
                  <a:rPr lang="de-DE" sz="1400" dirty="0" err="1"/>
                  <a:t>this</a:t>
                </a:r>
                <a:r>
                  <a:rPr lang="de-DE" sz="1400" dirty="0"/>
                  <a:t> </a:t>
                </a:r>
                <a:r>
                  <a:rPr lang="de-DE" sz="1400" dirty="0" err="1"/>
                  <a:t>oscilation</a:t>
                </a:r>
                <a:r>
                  <a:rPr lang="de-DE" sz="1400" dirty="0"/>
                  <a:t> </a:t>
                </a:r>
                <a:r>
                  <a:rPr lang="de-DE" sz="1400" dirty="0" err="1"/>
                  <a:t>depened</a:t>
                </a:r>
                <a:r>
                  <a:rPr lang="de-DE" sz="1400" dirty="0"/>
                  <a:t> on </a:t>
                </a:r>
                <a:r>
                  <a:rPr lang="de-DE" sz="1400" dirty="0" err="1"/>
                  <a:t>the</a:t>
                </a:r>
                <a:r>
                  <a:rPr lang="de-DE" sz="1400" dirty="0"/>
                  <a:t> </a:t>
                </a:r>
                <a:r>
                  <a:rPr lang="de-DE" sz="1400" dirty="0" err="1"/>
                  <a:t>energy</a:t>
                </a:r>
                <a:r>
                  <a:rPr lang="de-DE" sz="1400" dirty="0"/>
                  <a:t>. </a:t>
                </a:r>
                <a:r>
                  <a:rPr lang="de-DE" sz="1400" dirty="0" err="1"/>
                  <a:t>Using</a:t>
                </a:r>
                <a:r>
                  <a:rPr lang="de-DE" sz="1400" dirty="0"/>
                  <a:t> </a:t>
                </a:r>
                <a:r>
                  <a:rPr lang="de-DE" sz="1400" dirty="0" err="1"/>
                  <a:t>this</a:t>
                </a:r>
                <a:r>
                  <a:rPr lang="de-DE" sz="1400" dirty="0"/>
                  <a:t> fit </a:t>
                </a:r>
                <a:r>
                  <a:rPr lang="de-DE" sz="1400" dirty="0" err="1"/>
                  <a:t>results</a:t>
                </a:r>
                <a:r>
                  <a:rPr lang="de-DE" sz="1400" dirty="0"/>
                  <a:t> </a:t>
                </a:r>
                <a:r>
                  <a:rPr lang="de-DE" sz="1400" dirty="0" err="1"/>
                  <a:t>one</a:t>
                </a:r>
                <a:r>
                  <a:rPr lang="de-DE" sz="1400" dirty="0"/>
                  <a:t> </a:t>
                </a:r>
                <a:r>
                  <a:rPr lang="de-DE" sz="1400" dirty="0" err="1"/>
                  <a:t>can</a:t>
                </a:r>
                <a:r>
                  <a:rPr lang="de-DE" sz="1400" dirty="0"/>
                  <a:t> </a:t>
                </a:r>
                <a:r>
                  <a:rPr lang="de-DE" sz="1400" dirty="0" err="1"/>
                  <a:t>substract</a:t>
                </a:r>
                <a:r>
                  <a:rPr lang="de-DE" sz="1400" dirty="0"/>
                  <a:t> </a:t>
                </a:r>
                <a:r>
                  <a:rPr lang="de-DE" sz="1400" dirty="0" err="1"/>
                  <a:t>the</a:t>
                </a:r>
                <a:r>
                  <a:rPr lang="de-DE" sz="1400" dirty="0"/>
                  <a:t> </a:t>
                </a:r>
                <a:r>
                  <a:rPr lang="de-DE" sz="1400" dirty="0" err="1"/>
                  <a:t>oscilation</a:t>
                </a:r>
                <a:r>
                  <a:rPr lang="de-DE" sz="1400" dirty="0"/>
                  <a:t> in </a:t>
                </a:r>
                <a:r>
                  <a:rPr lang="de-DE" sz="1400" dirty="0" err="1"/>
                  <a:t>the</a:t>
                </a:r>
                <a:r>
                  <a:rPr lang="de-DE" sz="1400" dirty="0"/>
                  <a:t> </a:t>
                </a:r>
                <a:r>
                  <a:rPr lang="de-DE" sz="1400" dirty="0" err="1"/>
                  <a:t>peak</a:t>
                </a:r>
                <a:r>
                  <a:rPr lang="de-DE" sz="1400" dirty="0"/>
                  <a:t> </a:t>
                </a:r>
                <a:r>
                  <a:rPr lang="de-DE" sz="1400" dirty="0" err="1"/>
                  <a:t>position</a:t>
                </a:r>
                <a:r>
                  <a:rPr lang="de-DE" sz="1400" dirty="0"/>
                  <a:t>, </a:t>
                </a:r>
                <a:r>
                  <a:rPr lang="de-DE" sz="1400" dirty="0" err="1"/>
                  <a:t>To</a:t>
                </a:r>
                <a:r>
                  <a:rPr lang="de-DE" sz="1400" dirty="0"/>
                  <a:t> </a:t>
                </a:r>
                <a:r>
                  <a:rPr lang="de-DE" sz="1400" dirty="0" err="1"/>
                  <a:t>match</a:t>
                </a:r>
                <a:r>
                  <a:rPr lang="de-DE" sz="1400" dirty="0"/>
                  <a:t> </a:t>
                </a:r>
                <a:r>
                  <a:rPr lang="de-DE" sz="1400" dirty="0" err="1"/>
                  <a:t>the</a:t>
                </a:r>
                <a:r>
                  <a:rPr lang="de-DE" sz="1400" dirty="0"/>
                  <a:t> </a:t>
                </a:r>
                <a:r>
                  <a:rPr lang="de-DE" sz="1400" dirty="0" err="1"/>
                  <a:t>fitted</a:t>
                </a:r>
                <a:r>
                  <a:rPr lang="de-DE" sz="1400" dirty="0"/>
                  <a:t> </a:t>
                </a:r>
                <a:r>
                  <a:rPr lang="de-DE" sz="1400" dirty="0" err="1"/>
                  <a:t>oscilations</a:t>
                </a:r>
                <a:r>
                  <a:rPr lang="de-DE" sz="1400" dirty="0"/>
                  <a:t> </a:t>
                </a:r>
                <a:r>
                  <a:rPr lang="de-DE" sz="1400" dirty="0" err="1"/>
                  <a:t>with</a:t>
                </a:r>
                <a:r>
                  <a:rPr lang="de-DE" sz="1400" dirty="0"/>
                  <a:t> </a:t>
                </a:r>
                <a:r>
                  <a:rPr lang="de-DE" sz="1400" dirty="0" err="1"/>
                  <a:t>the</a:t>
                </a:r>
                <a:r>
                  <a:rPr lang="de-DE" sz="1400" dirty="0"/>
                  <a:t> </a:t>
                </a:r>
                <a:r>
                  <a:rPr lang="de-DE" sz="1400" dirty="0" err="1"/>
                  <a:t>one</a:t>
                </a:r>
                <a:r>
                  <a:rPr lang="de-DE" sz="1400" dirty="0"/>
                  <a:t> </a:t>
                </a:r>
                <a:r>
                  <a:rPr lang="de-DE" sz="1400" dirty="0" err="1"/>
                  <a:t>present</a:t>
                </a:r>
                <a:r>
                  <a:rPr lang="de-DE" sz="1400" dirty="0"/>
                  <a:t> in </a:t>
                </a:r>
                <a:r>
                  <a:rPr lang="de-DE" sz="1400" dirty="0" err="1"/>
                  <a:t>the</a:t>
                </a:r>
                <a:r>
                  <a:rPr lang="de-DE" sz="1400" dirty="0"/>
                  <a:t> </a:t>
                </a:r>
                <a:r>
                  <a:rPr lang="de-DE" sz="1400" dirty="0" err="1"/>
                  <a:t>peak</a:t>
                </a:r>
                <a:r>
                  <a:rPr lang="de-DE" sz="1400" dirty="0"/>
                  <a:t> </a:t>
                </a:r>
                <a:r>
                  <a:rPr lang="de-DE" sz="1400" dirty="0" err="1"/>
                  <a:t>position</a:t>
                </a:r>
                <a:r>
                  <a:rPr lang="de-DE" sz="1400" dirty="0"/>
                  <a:t> </a:t>
                </a:r>
                <a:r>
                  <a:rPr lang="de-DE" sz="1400" dirty="0" err="1"/>
                  <a:t>we</a:t>
                </a:r>
                <a:r>
                  <a:rPr lang="de-DE" sz="1400" dirty="0"/>
                  <a:t> </a:t>
                </a:r>
                <a:r>
                  <a:rPr lang="de-DE" sz="1400" dirty="0" err="1"/>
                  <a:t>need</a:t>
                </a:r>
                <a:r>
                  <a:rPr lang="de-DE" sz="1400" dirty="0"/>
                  <a:t> </a:t>
                </a:r>
                <a:r>
                  <a:rPr lang="de-DE" sz="1400" dirty="0" err="1"/>
                  <a:t>to</a:t>
                </a:r>
                <a:r>
                  <a:rPr lang="de-DE" sz="1400" dirty="0"/>
                  <a:t> </a:t>
                </a:r>
                <a:r>
                  <a:rPr lang="de-DE" sz="1400" dirty="0" err="1"/>
                  <a:t>consider</a:t>
                </a:r>
                <a:r>
                  <a:rPr lang="de-DE" sz="1400" dirty="0"/>
                  <a:t> an </a:t>
                </a:r>
                <a:r>
                  <a:rPr lang="de-DE" sz="1400" dirty="0" err="1"/>
                  <a:t>offset</a:t>
                </a:r>
                <a:r>
                  <a:rPr lang="de-DE" sz="1400" dirty="0"/>
                  <a:t> in </a:t>
                </a:r>
                <a:r>
                  <a:rPr lang="de-DE" sz="1400" dirty="0" err="1"/>
                  <a:t>the</a:t>
                </a:r>
                <a:r>
                  <a:rPr lang="de-DE" sz="1400" dirty="0"/>
                  <a:t> </a:t>
                </a:r>
                <a:r>
                  <a:rPr lang="de-DE" sz="1400" dirty="0" err="1"/>
                  <a:t>energy</a:t>
                </a:r>
                <a:r>
                  <a:rPr lang="de-DE" sz="1400" dirty="0"/>
                  <a:t>. </a:t>
                </a:r>
                <a:r>
                  <a:rPr lang="de-DE" sz="1400" dirty="0" err="1"/>
                  <a:t>To</a:t>
                </a:r>
                <a:r>
                  <a:rPr lang="de-DE" sz="1400" dirty="0"/>
                  <a:t> find </a:t>
                </a:r>
                <a:r>
                  <a:rPr lang="de-DE" sz="1400" dirty="0" err="1"/>
                  <a:t>the</a:t>
                </a:r>
                <a:r>
                  <a:rPr lang="de-DE" sz="1400" dirty="0"/>
                  <a:t> proper </a:t>
                </a:r>
                <a:r>
                  <a:rPr lang="de-DE" sz="1400" dirty="0" err="1"/>
                  <a:t>offset</a:t>
                </a:r>
                <a:r>
                  <a:rPr lang="de-DE" sz="1400" dirty="0"/>
                  <a:t> a </a:t>
                </a:r>
                <a14:m>
                  <m:oMath xmlns:m="http://schemas.openxmlformats.org/officeDocument/2006/math">
                    <m:sSup>
                      <m:sSupPr>
                        <m:ctrlPr>
                          <a:rPr lang="de-DE" sz="1400" b="0" i="1" smtClean="0">
                            <a:latin typeface="Cambria Math" panose="02040503050406030204" pitchFamily="18" charset="0"/>
                          </a:rPr>
                        </m:ctrlPr>
                      </m:sSupPr>
                      <m:e>
                        <m:r>
                          <a:rPr lang="de-DE" sz="1400" b="0" i="1" smtClean="0">
                            <a:latin typeface="Cambria Math" panose="02040503050406030204" pitchFamily="18" charset="0"/>
                          </a:rPr>
                          <m:t>𝜒</m:t>
                        </m:r>
                      </m:e>
                      <m:sup>
                        <m:r>
                          <a:rPr lang="de-DE" sz="1400" b="0" i="1" smtClean="0">
                            <a:latin typeface="Cambria Math" panose="02040503050406030204" pitchFamily="18" charset="0"/>
                          </a:rPr>
                          <m:t>2</m:t>
                        </m:r>
                      </m:sup>
                    </m:sSup>
                  </m:oMath>
                </a14:m>
                <a:r>
                  <a:rPr lang="de-DE" sz="1400" dirty="0"/>
                  <a:t> </a:t>
                </a:r>
                <a:r>
                  <a:rPr lang="de-DE" sz="1400" dirty="0" err="1"/>
                  <a:t>minimalization</a:t>
                </a:r>
                <a:r>
                  <a:rPr lang="de-DE" sz="1400" dirty="0"/>
                  <a:t> </a:t>
                </a:r>
                <a:r>
                  <a:rPr lang="de-DE" sz="1400" dirty="0" err="1"/>
                  <a:t>procedure</a:t>
                </a:r>
                <a:r>
                  <a:rPr lang="de-DE" sz="1400" dirty="0"/>
                  <a:t> </a:t>
                </a:r>
                <a:r>
                  <a:rPr lang="de-DE" sz="1400" dirty="0" err="1"/>
                  <a:t>is</a:t>
                </a:r>
                <a:r>
                  <a:rPr lang="de-DE" sz="1400" dirty="0"/>
                  <a:t> </a:t>
                </a:r>
                <a:r>
                  <a:rPr lang="de-DE" sz="1400" dirty="0" err="1"/>
                  <a:t>used</a:t>
                </a:r>
                <a:r>
                  <a:rPr lang="de-DE" sz="1400" dirty="0"/>
                  <a:t>.</a:t>
                </a:r>
              </a:p>
            </p:txBody>
          </p:sp>
        </mc:Choice>
        <mc:Fallback xmlns="">
          <p:sp>
            <p:nvSpPr>
              <p:cNvPr id="9" name="Textfeld 8"/>
              <p:cNvSpPr txBox="1">
                <a:spLocks noRot="1" noChangeAspect="1" noMove="1" noResize="1" noEditPoints="1" noAdjustHandles="1" noChangeArrowheads="1" noChangeShapeType="1" noTextEdit="1"/>
              </p:cNvSpPr>
              <p:nvPr/>
            </p:nvSpPr>
            <p:spPr>
              <a:xfrm>
                <a:off x="363702" y="1780875"/>
                <a:ext cx="4708448" cy="3108543"/>
              </a:xfrm>
              <a:prstGeom prst="rect">
                <a:avLst/>
              </a:prstGeom>
              <a:blipFill>
                <a:blip r:embed="rId3"/>
                <a:stretch>
                  <a:fillRect l="-389" t="-392" b="-1176"/>
                </a:stretch>
              </a:blipFill>
            </p:spPr>
            <p:txBody>
              <a:bodyPr/>
              <a:lstStyle/>
              <a:p>
                <a:r>
                  <a:rPr lang="pl-PL">
                    <a:noFill/>
                  </a:rPr>
                  <a:t> </a:t>
                </a:r>
              </a:p>
            </p:txBody>
          </p:sp>
        </mc:Fallback>
      </mc:AlternateContent>
      <p:pic>
        <p:nvPicPr>
          <p:cNvPr id="13" name="Grafik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6046" y="337713"/>
            <a:ext cx="5900334" cy="3005875"/>
          </a:xfrm>
          <a:prstGeom prst="rect">
            <a:avLst/>
          </a:prstGeom>
        </p:spPr>
      </p:pic>
    </p:spTree>
    <p:extLst>
      <p:ext uri="{BB962C8B-B14F-4D97-AF65-F5344CB8AC3E}">
        <p14:creationId xmlns:p14="http://schemas.microsoft.com/office/powerpoint/2010/main" val="772826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p:cNvSpPr>
                <a:spLocks noGrp="1"/>
              </p:cNvSpPr>
              <p:nvPr>
                <p:ph type="title"/>
              </p:nvPr>
            </p:nvSpPr>
            <p:spPr>
              <a:xfrm>
                <a:off x="130510" y="115582"/>
                <a:ext cx="7217941" cy="1073138"/>
              </a:xfrm>
            </p:spPr>
            <p:txBody>
              <a:bodyPr>
                <a:noAutofit/>
              </a:bodyPr>
              <a:lstStyle/>
              <a:p>
                <a:r>
                  <a:rPr lang="de-DE" sz="4000" dirty="0" err="1"/>
                  <a:t>using</a:t>
                </a:r>
                <a:r>
                  <a:rPr lang="de-DE" sz="4000" dirty="0"/>
                  <a:t> </a:t>
                </a:r>
                <a14:m>
                  <m:oMath xmlns:m="http://schemas.openxmlformats.org/officeDocument/2006/math">
                    <m:sSup>
                      <m:sSupPr>
                        <m:ctrlPr>
                          <a:rPr lang="de-DE" sz="4000" i="1">
                            <a:latin typeface="Cambria Math" panose="02040503050406030204" pitchFamily="18" charset="0"/>
                          </a:rPr>
                        </m:ctrlPr>
                      </m:sSupPr>
                      <m:e>
                        <m:r>
                          <a:rPr lang="de-DE" sz="4000" i="1">
                            <a:latin typeface="Cambria Math" panose="02040503050406030204" pitchFamily="18" charset="0"/>
                          </a:rPr>
                          <m:t>𝜒</m:t>
                        </m:r>
                      </m:e>
                      <m:sup>
                        <m:r>
                          <a:rPr lang="de-DE" sz="4000" i="1">
                            <a:latin typeface="Cambria Math" panose="02040503050406030204" pitchFamily="18" charset="0"/>
                          </a:rPr>
                          <m:t>2</m:t>
                        </m:r>
                      </m:sup>
                    </m:sSup>
                  </m:oMath>
                </a14:m>
                <a:r>
                  <a:rPr lang="de-DE" sz="4000" dirty="0"/>
                  <a:t> minimalization</a:t>
                </a:r>
              </a:p>
            </p:txBody>
          </p:sp>
        </mc:Choice>
        <mc:Fallback xmlns="">
          <p:sp>
            <p:nvSpPr>
              <p:cNvPr id="2" name="Titel 1"/>
              <p:cNvSpPr>
                <a:spLocks noGrp="1" noRot="1" noChangeAspect="1" noMove="1" noResize="1" noEditPoints="1" noAdjustHandles="1" noChangeArrowheads="1" noChangeShapeType="1" noTextEdit="1"/>
              </p:cNvSpPr>
              <p:nvPr>
                <p:ph type="title"/>
              </p:nvPr>
            </p:nvSpPr>
            <p:spPr>
              <a:xfrm>
                <a:off x="130510" y="115582"/>
                <a:ext cx="7217941" cy="1073138"/>
              </a:xfrm>
              <a:blipFill>
                <a:blip r:embed="rId2"/>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Inhaltsplatzhalter 2"/>
              <p:cNvSpPr>
                <a:spLocks noGrp="1"/>
              </p:cNvSpPr>
              <p:nvPr>
                <p:ph idx="1"/>
              </p:nvPr>
            </p:nvSpPr>
            <p:spPr>
              <a:xfrm>
                <a:off x="413143" y="1015816"/>
                <a:ext cx="4757374" cy="5210417"/>
              </a:xfrm>
            </p:spPr>
            <p:txBody>
              <a:bodyPr>
                <a:normAutofit lnSpcReduction="10000"/>
              </a:bodyPr>
              <a:lstStyle/>
              <a:p>
                <a:pPr marL="0" indent="0">
                  <a:buNone/>
                </a:pPr>
                <a:r>
                  <a:rPr lang="de-DE" sz="1400" dirty="0"/>
                  <a:t>	</a:t>
                </a:r>
                <a:r>
                  <a:rPr lang="de-DE" sz="1400" dirty="0" err="1"/>
                  <a:t>From</a:t>
                </a:r>
                <a:r>
                  <a:rPr lang="de-DE" sz="1400" dirty="0"/>
                  <a:t> </a:t>
                </a:r>
                <a:r>
                  <a:rPr lang="de-DE" sz="1400" dirty="0" err="1"/>
                  <a:t>the</a:t>
                </a:r>
                <a:r>
                  <a:rPr lang="de-DE" sz="1400" dirty="0"/>
                  <a:t> </a:t>
                </a:r>
                <a:r>
                  <a:rPr lang="de-DE" sz="1400" dirty="0" err="1"/>
                  <a:t>gold</a:t>
                </a:r>
                <a:r>
                  <a:rPr lang="de-DE" sz="1400" dirty="0"/>
                  <a:t> 4f </a:t>
                </a:r>
                <a:r>
                  <a:rPr lang="de-DE" sz="1400" dirty="0" err="1"/>
                  <a:t>edge</a:t>
                </a:r>
                <a:r>
                  <a:rPr lang="de-DE" sz="1400" dirty="0"/>
                  <a:t> </a:t>
                </a:r>
                <a:r>
                  <a:rPr lang="de-DE" sz="1400" dirty="0" err="1"/>
                  <a:t>we</a:t>
                </a:r>
                <a:r>
                  <a:rPr lang="de-DE" sz="1400" dirty="0"/>
                  <a:t> find </a:t>
                </a:r>
                <a:r>
                  <a:rPr lang="de-DE" sz="1400" dirty="0" err="1"/>
                  <a:t>the</a:t>
                </a:r>
                <a:r>
                  <a:rPr lang="de-DE" sz="1400" dirty="0"/>
                  <a:t> </a:t>
                </a:r>
                <a:r>
                  <a:rPr lang="de-DE" sz="1400" dirty="0" err="1"/>
                  <a:t>desired</a:t>
                </a:r>
                <a:r>
                  <a:rPr lang="de-DE" sz="1400" dirty="0"/>
                  <a:t> </a:t>
                </a:r>
                <a:r>
                  <a:rPr lang="de-DE" sz="1400" dirty="0" err="1"/>
                  <a:t>oscilations</a:t>
                </a:r>
                <a:r>
                  <a:rPr lang="de-DE" sz="1400" dirty="0"/>
                  <a:t> in relative </a:t>
                </a:r>
                <a:r>
                  <a:rPr lang="de-DE" sz="1400" dirty="0" err="1"/>
                  <a:t>energy</a:t>
                </a:r>
                <a:r>
                  <a:rPr lang="de-DE" sz="1400" dirty="0"/>
                  <a:t> </a:t>
                </a:r>
                <a:r>
                  <a:rPr lang="de-DE" sz="1400" dirty="0" err="1"/>
                  <a:t>units</a:t>
                </a:r>
                <a:r>
                  <a:rPr lang="de-DE" sz="1400" dirty="0"/>
                  <a:t>, but </a:t>
                </a:r>
                <a:r>
                  <a:rPr lang="de-DE" sz="1400" dirty="0" err="1"/>
                  <a:t>to</a:t>
                </a:r>
                <a:r>
                  <a:rPr lang="de-DE" sz="1400" dirty="0"/>
                  <a:t> </a:t>
                </a:r>
                <a:r>
                  <a:rPr lang="de-DE" sz="1400" dirty="0" err="1"/>
                  <a:t>use</a:t>
                </a:r>
                <a:r>
                  <a:rPr lang="de-DE" sz="1400" dirty="0"/>
                  <a:t> </a:t>
                </a:r>
                <a:r>
                  <a:rPr lang="de-DE" sz="1400" dirty="0" err="1"/>
                  <a:t>them</a:t>
                </a:r>
                <a:r>
                  <a:rPr lang="de-DE" sz="1400" dirty="0"/>
                  <a:t> in </a:t>
                </a:r>
                <a:r>
                  <a:rPr lang="de-DE" sz="1400" dirty="0" err="1"/>
                  <a:t>the</a:t>
                </a:r>
                <a:r>
                  <a:rPr lang="de-DE" sz="1400" dirty="0"/>
                  <a:t> </a:t>
                </a:r>
                <a14:m>
                  <m:oMath xmlns:m="http://schemas.openxmlformats.org/officeDocument/2006/math">
                    <m:sSup>
                      <m:sSupPr>
                        <m:ctrlPr>
                          <a:rPr lang="de-DE" sz="1400" i="1">
                            <a:latin typeface="Cambria Math" panose="02040503050406030204" pitchFamily="18" charset="0"/>
                          </a:rPr>
                        </m:ctrlPr>
                      </m:sSupPr>
                      <m:e>
                        <m:r>
                          <a:rPr lang="de-DE" sz="1400" i="1">
                            <a:latin typeface="Cambria Math" panose="02040503050406030204" pitchFamily="18" charset="0"/>
                          </a:rPr>
                          <m:t>𝜒</m:t>
                        </m:r>
                      </m:e>
                      <m:sup>
                        <m:r>
                          <a:rPr lang="de-DE" sz="1400" i="1">
                            <a:latin typeface="Cambria Math" panose="02040503050406030204" pitchFamily="18" charset="0"/>
                          </a:rPr>
                          <m:t>2</m:t>
                        </m:r>
                      </m:sup>
                    </m:sSup>
                  </m:oMath>
                </a14:m>
                <a:r>
                  <a:rPr lang="de-DE" sz="1400" dirty="0"/>
                  <a:t> </a:t>
                </a:r>
                <a:r>
                  <a:rPr lang="de-DE" sz="1400" dirty="0" err="1"/>
                  <a:t>test</a:t>
                </a:r>
                <a:r>
                  <a:rPr lang="de-DE" sz="1400" dirty="0"/>
                  <a:t> </a:t>
                </a:r>
                <a:r>
                  <a:rPr lang="de-DE" sz="1400" dirty="0" err="1"/>
                  <a:t>we</a:t>
                </a:r>
                <a:r>
                  <a:rPr lang="de-DE" sz="1400" dirty="0"/>
                  <a:t> </a:t>
                </a:r>
                <a:r>
                  <a:rPr lang="de-DE" sz="1400" dirty="0" err="1"/>
                  <a:t>need</a:t>
                </a:r>
                <a:r>
                  <a:rPr lang="de-DE" sz="1400" dirty="0"/>
                  <a:t> </a:t>
                </a:r>
                <a:r>
                  <a:rPr lang="de-DE" sz="1400" dirty="0" err="1"/>
                  <a:t>to</a:t>
                </a:r>
                <a:r>
                  <a:rPr lang="de-DE" sz="1400" dirty="0"/>
                  <a:t> </a:t>
                </a:r>
                <a:r>
                  <a:rPr lang="de-DE" sz="1400" dirty="0" err="1"/>
                  <a:t>change</a:t>
                </a:r>
                <a:r>
                  <a:rPr lang="de-DE" sz="1400" dirty="0"/>
                  <a:t> </a:t>
                </a:r>
                <a:r>
                  <a:rPr lang="de-DE" sz="1400" dirty="0" err="1"/>
                  <a:t>them</a:t>
                </a:r>
                <a:r>
                  <a:rPr lang="de-DE" sz="1400" dirty="0"/>
                  <a:t> in relative </a:t>
                </a:r>
                <a:r>
                  <a:rPr lang="de-DE" sz="1400" dirty="0" err="1"/>
                  <a:t>peak</a:t>
                </a:r>
                <a:r>
                  <a:rPr lang="de-DE" sz="1400" dirty="0"/>
                  <a:t> </a:t>
                </a:r>
                <a:r>
                  <a:rPr lang="de-DE" sz="1400" dirty="0" err="1"/>
                  <a:t>position</a:t>
                </a:r>
                <a:r>
                  <a:rPr lang="de-DE" sz="1400" dirty="0"/>
                  <a:t> </a:t>
                </a:r>
                <a:r>
                  <a:rPr lang="de-DE" sz="1400" dirty="0" err="1"/>
                  <a:t>using</a:t>
                </a:r>
                <a:r>
                  <a:rPr lang="de-DE" sz="1400" dirty="0"/>
                  <a:t> </a:t>
                </a:r>
                <a:r>
                  <a:rPr lang="de-DE" sz="1400" dirty="0" err="1"/>
                  <a:t>the</a:t>
                </a:r>
                <a:r>
                  <a:rPr lang="de-DE" sz="1400" dirty="0"/>
                  <a:t> </a:t>
                </a:r>
                <a:r>
                  <a:rPr lang="de-DE" sz="1400" dirty="0" err="1"/>
                  <a:t>formula</a:t>
                </a:r>
                <a:r>
                  <a:rPr lang="de-DE" sz="1400" dirty="0"/>
                  <a:t>:</a:t>
                </a:r>
              </a:p>
              <a:p>
                <a:pPr marL="0" indent="0">
                  <a:buNone/>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𝛿</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0</m:t>
                          </m:r>
                        </m:sub>
                      </m:sSub>
                      <m:r>
                        <a:rPr lang="de-DE" sz="1400" b="0" i="1" smtClean="0">
                          <a:latin typeface="Cambria Math" panose="02040503050406030204" pitchFamily="18" charset="0"/>
                        </a:rPr>
                        <m:t>=</m:t>
                      </m:r>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0</m:t>
                              </m:r>
                            </m:sub>
                          </m:sSub>
                        </m:num>
                        <m:den>
                          <m:r>
                            <a:rPr lang="de-DE" sz="1400" b="0" i="1" smtClean="0">
                              <a:latin typeface="Cambria Math" panose="02040503050406030204" pitchFamily="18" charset="0"/>
                            </a:rPr>
                            <m:t>𝜕</m:t>
                          </m:r>
                          <m:r>
                            <a:rPr lang="de-DE" sz="1400" b="0" i="1" smtClean="0">
                              <a:latin typeface="Cambria Math" panose="02040503050406030204" pitchFamily="18" charset="0"/>
                            </a:rPr>
                            <m:t>𝐸</m:t>
                          </m:r>
                        </m:den>
                      </m:f>
                      <m:r>
                        <a:rPr lang="de-DE" sz="1400" b="0" i="1" smtClean="0">
                          <a:latin typeface="Cambria Math" panose="02040503050406030204" pitchFamily="18" charset="0"/>
                        </a:rPr>
                        <m:t>𝛿</m:t>
                      </m:r>
                      <m:r>
                        <a:rPr lang="de-DE" sz="1400" b="0" i="1" smtClean="0">
                          <a:latin typeface="Cambria Math" panose="02040503050406030204" pitchFamily="18" charset="0"/>
                        </a:rPr>
                        <m:t>𝐸</m:t>
                      </m:r>
                      <m:r>
                        <a:rPr lang="de-DE" sz="1400" b="0" i="1" smtClean="0">
                          <a:latin typeface="Cambria Math" panose="02040503050406030204" pitchFamily="18" charset="0"/>
                        </a:rPr>
                        <m:t>=</m:t>
                      </m:r>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2</m:t>
                          </m:r>
                          <m:r>
                            <a:rPr lang="de-DE" sz="1400" b="0" i="1" smtClean="0">
                              <a:latin typeface="Cambria Math" panose="02040503050406030204" pitchFamily="18" charset="0"/>
                            </a:rPr>
                            <m:t>𝑑</m:t>
                          </m:r>
                        </m:num>
                        <m:den>
                          <m:r>
                            <a:rPr lang="de-DE" sz="1400" b="0" i="1" smtClean="0">
                              <a:latin typeface="Cambria Math" panose="02040503050406030204" pitchFamily="18" charset="0"/>
                            </a:rPr>
                            <m:t>h𝑐</m:t>
                          </m:r>
                        </m:den>
                      </m:f>
                      <m:func>
                        <m:funcPr>
                          <m:ctrlPr>
                            <a:rPr lang="de-DE" sz="1400" b="0" i="1" smtClean="0">
                              <a:latin typeface="Cambria Math" panose="02040503050406030204" pitchFamily="18" charset="0"/>
                            </a:rPr>
                          </m:ctrlPr>
                        </m:funcPr>
                        <m:fName>
                          <m:r>
                            <m:rPr>
                              <m:sty m:val="p"/>
                            </m:rPr>
                            <a:rPr lang="de-DE" sz="1400" b="0" i="0" smtClean="0">
                              <a:latin typeface="Cambria Math" panose="02040503050406030204" pitchFamily="18" charset="0"/>
                            </a:rPr>
                            <m:t>sin</m:t>
                          </m:r>
                        </m:fName>
                        <m:e>
                          <m:d>
                            <m:dPr>
                              <m:ctrlPr>
                                <a:rPr lang="de-DE" sz="1400" b="0" i="1" smtClean="0">
                                  <a:latin typeface="Cambria Math" panose="02040503050406030204" pitchFamily="18" charset="0"/>
                                </a:rPr>
                              </m:ctrlPr>
                            </m:dPr>
                            <m:e>
                              <m:r>
                                <a:rPr lang="de-DE" sz="1400" b="0" i="1" smtClean="0">
                                  <a:latin typeface="Cambria Math" panose="02040503050406030204" pitchFamily="18" charset="0"/>
                                </a:rPr>
                                <m:t>𝜃</m:t>
                              </m:r>
                            </m:e>
                          </m:d>
                        </m:e>
                      </m:func>
                      <m:r>
                        <a:rPr lang="de-DE" sz="1400" b="0" i="1" smtClean="0">
                          <a:latin typeface="Cambria Math" panose="02040503050406030204" pitchFamily="18" charset="0"/>
                        </a:rPr>
                        <m:t>𝛿</m:t>
                      </m:r>
                      <m:r>
                        <a:rPr lang="de-DE" sz="1400" b="0" i="1" smtClean="0">
                          <a:latin typeface="Cambria Math" panose="02040503050406030204" pitchFamily="18" charset="0"/>
                        </a:rPr>
                        <m:t>𝐸</m:t>
                      </m:r>
                      <m:r>
                        <a:rPr lang="de-DE" sz="1400" b="0" i="1" smtClean="0">
                          <a:latin typeface="Cambria Math" panose="02040503050406030204" pitchFamily="18" charset="0"/>
                        </a:rPr>
                        <m:t> </m:t>
                      </m:r>
                    </m:oMath>
                  </m:oMathPara>
                </a14:m>
                <a:endParaRPr lang="de-DE" sz="1400" dirty="0"/>
              </a:p>
              <a:p>
                <a:pPr marL="0" indent="0">
                  <a:buNone/>
                </a:pPr>
                <a:r>
                  <a:rPr lang="de-DE" sz="1400" dirty="0" err="1"/>
                  <a:t>Moreover</a:t>
                </a:r>
                <a:r>
                  <a:rPr lang="de-DE" sz="1400" dirty="0"/>
                  <a:t> </a:t>
                </a:r>
                <a:r>
                  <a:rPr lang="de-DE" sz="1400" dirty="0" err="1"/>
                  <a:t>we</a:t>
                </a:r>
                <a:r>
                  <a:rPr lang="de-DE" sz="1400" dirty="0"/>
                  <a:t> </a:t>
                </a:r>
                <a:r>
                  <a:rPr lang="de-DE" sz="1400" dirty="0" err="1"/>
                  <a:t>need</a:t>
                </a:r>
                <a:r>
                  <a:rPr lang="de-DE" sz="1400" dirty="0"/>
                  <a:t> </a:t>
                </a:r>
                <a:r>
                  <a:rPr lang="de-DE" sz="1400" dirty="0" err="1"/>
                  <a:t>to</a:t>
                </a:r>
                <a:r>
                  <a:rPr lang="de-DE" sz="1400" dirty="0"/>
                  <a:t> </a:t>
                </a:r>
                <a:r>
                  <a:rPr lang="de-DE" sz="1400" dirty="0" err="1"/>
                  <a:t>set</a:t>
                </a:r>
                <a:r>
                  <a:rPr lang="de-DE" sz="1400" dirty="0"/>
                  <a:t> an </a:t>
                </a:r>
                <a:r>
                  <a:rPr lang="de-DE" sz="1400" dirty="0" err="1"/>
                  <a:t>offset</a:t>
                </a:r>
                <a:r>
                  <a:rPr lang="de-DE" sz="1400" dirty="0"/>
                  <a:t> </a:t>
                </a:r>
                <a:r>
                  <a:rPr lang="de-DE" sz="1400" dirty="0" err="1"/>
                  <a:t>to</a:t>
                </a:r>
                <a:r>
                  <a:rPr lang="de-DE" sz="1400" dirty="0"/>
                  <a:t> </a:t>
                </a:r>
                <a:r>
                  <a:rPr lang="de-DE" sz="1400" dirty="0" err="1"/>
                  <a:t>the</a:t>
                </a:r>
                <a:r>
                  <a:rPr lang="de-DE" sz="1400" dirty="0"/>
                  <a:t> </a:t>
                </a:r>
                <a:r>
                  <a:rPr lang="de-DE" sz="1400" dirty="0" err="1"/>
                  <a:t>result</a:t>
                </a:r>
                <a:r>
                  <a:rPr lang="de-DE" sz="1400" dirty="0"/>
                  <a:t> </a:t>
                </a:r>
                <a:r>
                  <a:rPr lang="de-DE" sz="1400" dirty="0" err="1"/>
                  <a:t>to</a:t>
                </a:r>
                <a:r>
                  <a:rPr lang="de-DE" sz="1400" dirty="0"/>
                  <a:t> </a:t>
                </a:r>
                <a:r>
                  <a:rPr lang="de-DE" sz="1400" dirty="0" err="1"/>
                  <a:t>have</a:t>
                </a:r>
                <a:r>
                  <a:rPr lang="de-DE" sz="1400" dirty="0"/>
                  <a:t> </a:t>
                </a:r>
                <a:r>
                  <a:rPr lang="de-DE" sz="1400" dirty="0" err="1"/>
                  <a:t>the</a:t>
                </a:r>
                <a:r>
                  <a:rPr lang="de-DE" sz="1400" dirty="0"/>
                  <a:t> </a:t>
                </a:r>
                <a:r>
                  <a:rPr lang="de-DE" sz="1400" dirty="0" err="1"/>
                  <a:t>oscilations</a:t>
                </a:r>
                <a:r>
                  <a:rPr lang="de-DE" sz="1400" dirty="0"/>
                  <a:t> </a:t>
                </a:r>
                <a:r>
                  <a:rPr lang="de-DE" sz="1400" dirty="0" err="1"/>
                  <a:t>around</a:t>
                </a:r>
                <a:r>
                  <a:rPr lang="de-DE" sz="1400" dirty="0"/>
                  <a:t> </a:t>
                </a:r>
                <a:r>
                  <a:rPr lang="de-DE" sz="1400" dirty="0" err="1"/>
                  <a:t>zero</a:t>
                </a:r>
                <a:r>
                  <a:rPr lang="de-DE" sz="1400" dirty="0"/>
                  <a:t>. The </a:t>
                </a:r>
                <a:r>
                  <a:rPr lang="de-DE" sz="1400" dirty="0" err="1"/>
                  <a:t>resulting</a:t>
                </a:r>
                <a:r>
                  <a:rPr lang="de-DE" sz="1400" dirty="0"/>
                  <a:t> </a:t>
                </a:r>
                <a:r>
                  <a:rPr lang="de-DE" sz="1400" dirty="0" err="1"/>
                  <a:t>oscilations</a:t>
                </a:r>
                <a:r>
                  <a:rPr lang="de-DE" sz="1400" dirty="0"/>
                  <a:t> </a:t>
                </a:r>
                <a:r>
                  <a:rPr lang="de-DE" sz="1400" dirty="0" err="1"/>
                  <a:t>are</a:t>
                </a:r>
                <a:r>
                  <a:rPr lang="de-DE" sz="1400" dirty="0"/>
                  <a:t> </a:t>
                </a:r>
                <a:r>
                  <a:rPr lang="de-DE" sz="1400" dirty="0" err="1"/>
                  <a:t>show</a:t>
                </a:r>
                <a:r>
                  <a:rPr lang="de-DE" sz="1400" dirty="0"/>
                  <a:t> in </a:t>
                </a:r>
                <a:r>
                  <a:rPr lang="de-DE" sz="1400" dirty="0" err="1"/>
                  <a:t>the</a:t>
                </a:r>
                <a:r>
                  <a:rPr lang="de-DE" sz="1400" dirty="0"/>
                  <a:t> </a:t>
                </a:r>
                <a:r>
                  <a:rPr lang="de-DE" sz="1400" dirty="0" err="1"/>
                  <a:t>fugre</a:t>
                </a:r>
                <a:r>
                  <a:rPr lang="de-DE" sz="1400" dirty="0"/>
                  <a:t> on </a:t>
                </a:r>
                <a:r>
                  <a:rPr lang="de-DE" sz="1400" dirty="0" err="1"/>
                  <a:t>the</a:t>
                </a:r>
                <a:r>
                  <a:rPr lang="de-DE" sz="1400" dirty="0"/>
                  <a:t> </a:t>
                </a:r>
                <a:r>
                  <a:rPr lang="de-DE" sz="1400" dirty="0" err="1"/>
                  <a:t>right</a:t>
                </a:r>
                <a:r>
                  <a:rPr lang="de-DE" sz="1400" dirty="0"/>
                  <a:t>-top.</a:t>
                </a:r>
              </a:p>
              <a:p>
                <a:pPr marL="0" indent="0">
                  <a:buNone/>
                </a:pPr>
                <a:r>
                  <a:rPr lang="de-DE" sz="1400" dirty="0"/>
                  <a:t>	</a:t>
                </a:r>
                <a:r>
                  <a:rPr lang="de-DE" sz="1400" dirty="0" err="1"/>
                  <a:t>For</a:t>
                </a:r>
                <a:r>
                  <a:rPr lang="de-DE" sz="1400" dirty="0"/>
                  <a:t> </a:t>
                </a:r>
                <a:r>
                  <a:rPr lang="de-DE" sz="1400" dirty="0" err="1"/>
                  <a:t>the</a:t>
                </a:r>
                <a:r>
                  <a:rPr lang="de-DE" sz="1400" dirty="0"/>
                  <a:t> </a:t>
                </a:r>
                <a:r>
                  <a:rPr lang="de-DE" sz="1400" dirty="0" err="1"/>
                  <a:t>use</a:t>
                </a:r>
                <a:r>
                  <a:rPr lang="de-DE" sz="1400" dirty="0"/>
                  <a:t> </a:t>
                </a:r>
                <a:r>
                  <a:rPr lang="de-DE" sz="1400" dirty="0" err="1"/>
                  <a:t>of</a:t>
                </a:r>
                <a:r>
                  <a:rPr lang="de-DE" sz="1400" dirty="0"/>
                  <a:t> </a:t>
                </a:r>
                <a:r>
                  <a:rPr lang="de-DE" sz="1400" dirty="0" err="1"/>
                  <a:t>the</a:t>
                </a:r>
                <a:r>
                  <a:rPr lang="de-DE" sz="1400" dirty="0"/>
                  <a:t> </a:t>
                </a:r>
                <a14:m>
                  <m:oMath xmlns:m="http://schemas.openxmlformats.org/officeDocument/2006/math">
                    <m:sSup>
                      <m:sSupPr>
                        <m:ctrlPr>
                          <a:rPr lang="de-DE" sz="1400" i="1">
                            <a:latin typeface="Cambria Math" panose="02040503050406030204" pitchFamily="18" charset="0"/>
                          </a:rPr>
                        </m:ctrlPr>
                      </m:sSupPr>
                      <m:e>
                        <m:r>
                          <a:rPr lang="de-DE" sz="1400" i="1">
                            <a:latin typeface="Cambria Math" panose="02040503050406030204" pitchFamily="18" charset="0"/>
                          </a:rPr>
                          <m:t>𝜒</m:t>
                        </m:r>
                      </m:e>
                      <m:sup>
                        <m:r>
                          <a:rPr lang="de-DE" sz="1400" i="1">
                            <a:latin typeface="Cambria Math" panose="02040503050406030204" pitchFamily="18" charset="0"/>
                          </a:rPr>
                          <m:t>2</m:t>
                        </m:r>
                      </m:sup>
                    </m:sSup>
                  </m:oMath>
                </a14:m>
                <a:r>
                  <a:rPr lang="de-DE" sz="1400" dirty="0"/>
                  <a:t> </a:t>
                </a:r>
                <a:r>
                  <a:rPr lang="de-DE" sz="1400" dirty="0" err="1"/>
                  <a:t>test</a:t>
                </a:r>
                <a:r>
                  <a:rPr lang="de-DE" sz="1400" dirty="0"/>
                  <a:t> </a:t>
                </a:r>
                <a:r>
                  <a:rPr lang="de-DE" sz="1400" dirty="0" err="1"/>
                  <a:t>we</a:t>
                </a:r>
                <a:r>
                  <a:rPr lang="de-DE" sz="1400" dirty="0"/>
                  <a:t> </a:t>
                </a:r>
                <a:r>
                  <a:rPr lang="de-DE" sz="1400" dirty="0" err="1"/>
                  <a:t>need</a:t>
                </a:r>
                <a:r>
                  <a:rPr lang="de-DE" sz="1400" dirty="0"/>
                  <a:t> a </a:t>
                </a:r>
                <a:r>
                  <a:rPr lang="de-DE" sz="1400" dirty="0" err="1"/>
                  <a:t>reference</a:t>
                </a:r>
                <a:r>
                  <a:rPr lang="de-DE" sz="1400" dirty="0"/>
                  <a:t> </a:t>
                </a:r>
                <a:r>
                  <a:rPr lang="de-DE" sz="1400" dirty="0" err="1"/>
                  <a:t>of</a:t>
                </a:r>
                <a:r>
                  <a:rPr lang="de-DE" sz="1400" dirty="0"/>
                  <a:t> </a:t>
                </a:r>
                <a:r>
                  <a:rPr lang="de-DE" sz="1400" dirty="0" err="1"/>
                  <a:t>the</a:t>
                </a:r>
                <a:r>
                  <a:rPr lang="de-DE" sz="1400" dirty="0"/>
                  <a:t> </a:t>
                </a:r>
                <a:r>
                  <a:rPr lang="de-DE" sz="1400" dirty="0" err="1"/>
                  <a:t>peak</a:t>
                </a:r>
                <a:r>
                  <a:rPr lang="de-DE" sz="1400" dirty="0"/>
                  <a:t> </a:t>
                </a:r>
                <a:r>
                  <a:rPr lang="de-DE" sz="1400" dirty="0" err="1"/>
                  <a:t>position</a:t>
                </a:r>
                <a:r>
                  <a:rPr lang="de-DE" sz="1400" dirty="0"/>
                  <a:t>. A </a:t>
                </a:r>
                <a:r>
                  <a:rPr lang="de-DE" sz="1400" dirty="0" err="1"/>
                  <a:t>smoothed</a:t>
                </a:r>
                <a:r>
                  <a:rPr lang="de-DE" sz="1400" dirty="0"/>
                  <a:t> </a:t>
                </a:r>
                <a:r>
                  <a:rPr lang="de-DE" sz="1400" dirty="0" err="1"/>
                  <a:t>peak</a:t>
                </a:r>
                <a:r>
                  <a:rPr lang="de-DE" sz="1400" dirty="0"/>
                  <a:t> </a:t>
                </a:r>
                <a:r>
                  <a:rPr lang="de-DE" sz="1400" dirty="0" err="1"/>
                  <a:t>position</a:t>
                </a:r>
                <a:r>
                  <a:rPr lang="de-DE" sz="1400" dirty="0"/>
                  <a:t> was </a:t>
                </a:r>
                <a:r>
                  <a:rPr lang="de-DE" sz="1400" dirty="0" err="1"/>
                  <a:t>chosen</a:t>
                </a:r>
                <a:r>
                  <a:rPr lang="de-DE" sz="1400" dirty="0"/>
                  <a:t>, </a:t>
                </a:r>
                <a:r>
                  <a:rPr lang="de-DE" sz="1400" dirty="0" err="1"/>
                  <a:t>as</a:t>
                </a:r>
                <a:r>
                  <a:rPr lang="de-DE" sz="1400" dirty="0"/>
                  <a:t> </a:t>
                </a:r>
                <a:r>
                  <a:rPr lang="de-DE" sz="1400" dirty="0" err="1"/>
                  <a:t>shown</a:t>
                </a:r>
                <a:r>
                  <a:rPr lang="de-DE" sz="1400" dirty="0"/>
                  <a:t> in </a:t>
                </a:r>
                <a:r>
                  <a:rPr lang="de-DE" sz="1400" dirty="0" err="1"/>
                  <a:t>the</a:t>
                </a:r>
                <a:r>
                  <a:rPr lang="de-DE" sz="1400" dirty="0"/>
                  <a:t> </a:t>
                </a:r>
                <a:r>
                  <a:rPr lang="de-DE" sz="1400" dirty="0" err="1"/>
                  <a:t>graph</a:t>
                </a:r>
                <a:r>
                  <a:rPr lang="de-DE" sz="1400" dirty="0"/>
                  <a:t> on </a:t>
                </a:r>
                <a:r>
                  <a:rPr lang="de-DE" sz="1400" dirty="0" err="1"/>
                  <a:t>the</a:t>
                </a:r>
                <a:r>
                  <a:rPr lang="de-DE" sz="1400" dirty="0"/>
                  <a:t> </a:t>
                </a:r>
                <a:r>
                  <a:rPr lang="de-DE" sz="1400" dirty="0" err="1"/>
                  <a:t>right</a:t>
                </a:r>
                <a:r>
                  <a:rPr lang="de-DE" sz="1400" dirty="0"/>
                  <a:t>. </a:t>
                </a:r>
                <a:r>
                  <a:rPr lang="de-DE" sz="1400" dirty="0" err="1"/>
                  <a:t>Although</a:t>
                </a:r>
                <a:r>
                  <a:rPr lang="de-DE" sz="1400" dirty="0"/>
                  <a:t> </a:t>
                </a:r>
                <a:r>
                  <a:rPr lang="de-DE" sz="1400" dirty="0" err="1"/>
                  <a:t>the</a:t>
                </a:r>
                <a:r>
                  <a:rPr lang="de-DE" sz="1400" dirty="0"/>
                  <a:t> </a:t>
                </a:r>
                <a:r>
                  <a:rPr lang="de-DE" sz="1400" dirty="0" err="1"/>
                  <a:t>smoothed</a:t>
                </a:r>
                <a:r>
                  <a:rPr lang="de-DE" sz="1400" dirty="0"/>
                  <a:t> </a:t>
                </a:r>
                <a:r>
                  <a:rPr lang="de-DE" sz="1400" dirty="0" err="1"/>
                  <a:t>function</a:t>
                </a:r>
                <a:r>
                  <a:rPr lang="de-DE" sz="1400" dirty="0"/>
                  <a:t> </a:t>
                </a:r>
                <a:r>
                  <a:rPr lang="de-DE" sz="1400" dirty="0" err="1"/>
                  <a:t>decreases</a:t>
                </a:r>
                <a:r>
                  <a:rPr lang="de-DE" sz="1400" dirty="0"/>
                  <a:t> </a:t>
                </a:r>
                <a:r>
                  <a:rPr lang="de-DE" sz="1400" dirty="0" err="1"/>
                  <a:t>the</a:t>
                </a:r>
                <a:r>
                  <a:rPr lang="de-DE" sz="1400" dirty="0"/>
                  <a:t> </a:t>
                </a:r>
                <a:r>
                  <a:rPr lang="de-DE" sz="1400" dirty="0" err="1"/>
                  <a:t>peak</a:t>
                </a:r>
                <a:r>
                  <a:rPr lang="de-DE" sz="1400" dirty="0"/>
                  <a:t> </a:t>
                </a:r>
                <a:r>
                  <a:rPr lang="de-DE" sz="1400" dirty="0" err="1"/>
                  <a:t>position</a:t>
                </a:r>
                <a:r>
                  <a:rPr lang="de-DE" sz="1400" dirty="0"/>
                  <a:t> in </a:t>
                </a:r>
                <a:r>
                  <a:rPr lang="de-DE" sz="1400" dirty="0" err="1"/>
                  <a:t>the</a:t>
                </a:r>
                <a:r>
                  <a:rPr lang="de-DE" sz="1400" dirty="0"/>
                  <a:t> </a:t>
                </a:r>
                <a:r>
                  <a:rPr lang="de-DE" sz="1400" dirty="0" err="1"/>
                  <a:t>range</a:t>
                </a:r>
                <a:r>
                  <a:rPr lang="de-DE" sz="1400" dirty="0"/>
                  <a:t> </a:t>
                </a:r>
                <a:r>
                  <a:rPr lang="de-DE" sz="1400" dirty="0" err="1"/>
                  <a:t>of</a:t>
                </a:r>
                <a:r>
                  <a:rPr lang="de-DE" sz="1400" dirty="0"/>
                  <a:t> </a:t>
                </a:r>
                <a:r>
                  <a:rPr lang="de-DE" sz="1400" dirty="0" err="1"/>
                  <a:t>the</a:t>
                </a:r>
                <a:r>
                  <a:rPr lang="de-DE" sz="1400" dirty="0"/>
                  <a:t> </a:t>
                </a:r>
                <a:r>
                  <a:rPr lang="de-DE" sz="1400" dirty="0" err="1"/>
                  <a:t>resonance</a:t>
                </a:r>
                <a:r>
                  <a:rPr lang="de-DE" sz="1400" dirty="0"/>
                  <a:t> </a:t>
                </a:r>
                <a:r>
                  <a:rPr lang="de-DE" sz="1400" dirty="0" err="1"/>
                  <a:t>rather</a:t>
                </a:r>
                <a:r>
                  <a:rPr lang="de-DE" sz="1400" dirty="0"/>
                  <a:t> </a:t>
                </a:r>
                <a:r>
                  <a:rPr lang="de-DE" sz="1400" dirty="0" err="1"/>
                  <a:t>strongly</a:t>
                </a:r>
                <a:r>
                  <a:rPr lang="de-DE" sz="1400" dirty="0"/>
                  <a:t>, </a:t>
                </a:r>
                <a:r>
                  <a:rPr lang="de-DE" sz="1400" dirty="0" err="1"/>
                  <a:t>it</a:t>
                </a:r>
                <a:r>
                  <a:rPr lang="de-DE" sz="1400" dirty="0"/>
                  <a:t> </a:t>
                </a:r>
                <a:r>
                  <a:rPr lang="de-DE" sz="1400" dirty="0" err="1"/>
                  <a:t>is</a:t>
                </a:r>
                <a:r>
                  <a:rPr lang="de-DE" sz="1400" dirty="0"/>
                  <a:t> </a:t>
                </a:r>
                <a:r>
                  <a:rPr lang="de-DE" sz="1400" dirty="0" err="1"/>
                  <a:t>done</a:t>
                </a:r>
                <a:r>
                  <a:rPr lang="de-DE" sz="1400" dirty="0"/>
                  <a:t> </a:t>
                </a:r>
                <a:r>
                  <a:rPr lang="de-DE" sz="1400" dirty="0" err="1"/>
                  <a:t>symmetrically</a:t>
                </a:r>
                <a:r>
                  <a:rPr lang="de-DE" sz="1400" dirty="0"/>
                  <a:t>, </a:t>
                </a:r>
                <a:r>
                  <a:rPr lang="de-DE" sz="1400" dirty="0" err="1"/>
                  <a:t>which</a:t>
                </a:r>
                <a:r>
                  <a:rPr lang="de-DE" sz="1400" dirty="0"/>
                  <a:t> </a:t>
                </a:r>
                <a:r>
                  <a:rPr lang="de-DE" sz="1400" dirty="0" err="1"/>
                  <a:t>means</a:t>
                </a:r>
                <a:r>
                  <a:rPr lang="de-DE" sz="1400" dirty="0"/>
                  <a:t> </a:t>
                </a:r>
                <a:r>
                  <a:rPr lang="de-DE" sz="1400" dirty="0" err="1"/>
                  <a:t>that</a:t>
                </a:r>
                <a:r>
                  <a:rPr lang="de-DE" sz="1400" dirty="0"/>
                  <a:t> </a:t>
                </a:r>
                <a:r>
                  <a:rPr lang="de-DE" sz="1400" dirty="0" err="1"/>
                  <a:t>it</a:t>
                </a:r>
                <a:r>
                  <a:rPr lang="de-DE" sz="1400" dirty="0"/>
                  <a:t> </a:t>
                </a:r>
                <a:r>
                  <a:rPr lang="de-DE" sz="1400" dirty="0" err="1"/>
                  <a:t>only</a:t>
                </a:r>
                <a:r>
                  <a:rPr lang="de-DE" sz="1400" dirty="0"/>
                  <a:t> </a:t>
                </a:r>
                <a:r>
                  <a:rPr lang="de-DE" sz="1400" dirty="0" err="1"/>
                  <a:t>rises</a:t>
                </a:r>
                <a:r>
                  <a:rPr lang="de-DE" sz="1400" dirty="0"/>
                  <a:t> a </a:t>
                </a:r>
                <a:r>
                  <a:rPr lang="de-DE" sz="1400" dirty="0" err="1"/>
                  <a:t>constant</a:t>
                </a:r>
                <a:r>
                  <a:rPr lang="de-DE" sz="1400" dirty="0"/>
                  <a:t> </a:t>
                </a:r>
                <a:r>
                  <a:rPr lang="de-DE" sz="1400" dirty="0" err="1"/>
                  <a:t>value</a:t>
                </a:r>
                <a:r>
                  <a:rPr lang="de-DE" sz="1400" dirty="0"/>
                  <a:t> in </a:t>
                </a:r>
                <a:r>
                  <a:rPr lang="de-DE" sz="1400" dirty="0" err="1"/>
                  <a:t>the</a:t>
                </a:r>
                <a:r>
                  <a:rPr lang="de-DE" sz="1400" dirty="0"/>
                  <a:t> </a:t>
                </a:r>
                <a:r>
                  <a:rPr lang="de-DE" sz="1400" dirty="0" err="1"/>
                  <a:t>calculated</a:t>
                </a:r>
                <a:r>
                  <a:rPr lang="de-DE" sz="1400" dirty="0"/>
                  <a:t> </a:t>
                </a:r>
                <a14:m>
                  <m:oMath xmlns:m="http://schemas.openxmlformats.org/officeDocument/2006/math">
                    <m:sSup>
                      <m:sSupPr>
                        <m:ctrlPr>
                          <a:rPr lang="de-DE" sz="1400" b="0" i="1" smtClean="0">
                            <a:latin typeface="Cambria Math" panose="02040503050406030204" pitchFamily="18" charset="0"/>
                          </a:rPr>
                        </m:ctrlPr>
                      </m:sSupPr>
                      <m:e>
                        <m:r>
                          <a:rPr lang="de-DE" sz="1400" b="0" i="1" smtClean="0">
                            <a:latin typeface="Cambria Math" panose="02040503050406030204" pitchFamily="18" charset="0"/>
                          </a:rPr>
                          <m:t>𝜒</m:t>
                        </m:r>
                      </m:e>
                      <m:sup>
                        <m:r>
                          <a:rPr lang="de-DE" sz="1400" b="0" i="1" smtClean="0">
                            <a:latin typeface="Cambria Math" panose="02040503050406030204" pitchFamily="18" charset="0"/>
                          </a:rPr>
                          <m:t>2</m:t>
                        </m:r>
                      </m:sup>
                    </m:sSup>
                  </m:oMath>
                </a14:m>
                <a:r>
                  <a:rPr lang="de-DE" sz="1400" dirty="0"/>
                  <a:t>, </a:t>
                </a:r>
                <a:r>
                  <a:rPr lang="de-DE" sz="1400" dirty="0" err="1"/>
                  <a:t>which</a:t>
                </a:r>
                <a:r>
                  <a:rPr lang="de-DE" sz="1400" dirty="0"/>
                  <a:t> </a:t>
                </a:r>
                <a:r>
                  <a:rPr lang="de-DE" sz="1400" dirty="0" err="1"/>
                  <a:t>is</a:t>
                </a:r>
                <a:r>
                  <a:rPr lang="de-DE" sz="1400" dirty="0"/>
                  <a:t> </a:t>
                </a:r>
                <a:r>
                  <a:rPr lang="de-DE" sz="1400" dirty="0" err="1"/>
                  <a:t>done</a:t>
                </a:r>
                <a:r>
                  <a:rPr lang="de-DE" sz="1400" dirty="0"/>
                  <a:t> </a:t>
                </a:r>
                <a:r>
                  <a:rPr lang="de-DE" sz="1400" dirty="0" err="1"/>
                  <a:t>by</a:t>
                </a:r>
                <a:r>
                  <a:rPr lang="de-DE" sz="1400" dirty="0"/>
                  <a:t> </a:t>
                </a:r>
                <a:r>
                  <a:rPr lang="de-DE" sz="1400" dirty="0" err="1"/>
                  <a:t>the</a:t>
                </a:r>
                <a:r>
                  <a:rPr lang="de-DE" sz="1400" dirty="0"/>
                  <a:t> </a:t>
                </a:r>
                <a:r>
                  <a:rPr lang="de-DE" sz="1400" dirty="0" err="1"/>
                  <a:t>formula</a:t>
                </a:r>
                <a:r>
                  <a:rPr lang="de-DE" sz="1400" dirty="0"/>
                  <a:t> [1]:</a:t>
                </a:r>
              </a:p>
              <a:p>
                <a:pPr marL="0" indent="0">
                  <a:buNone/>
                </a:pPr>
                <a14:m>
                  <m:oMathPara xmlns:m="http://schemas.openxmlformats.org/officeDocument/2006/math">
                    <m:oMathParaPr>
                      <m:jc m:val="centerGroup"/>
                    </m:oMathParaPr>
                    <m:oMath xmlns:m="http://schemas.openxmlformats.org/officeDocument/2006/math">
                      <m:sSup>
                        <m:sSupPr>
                          <m:ctrlPr>
                            <a:rPr lang="de-DE" sz="1600" b="0" i="1" smtClean="0">
                              <a:latin typeface="Cambria Math" panose="02040503050406030204" pitchFamily="18" charset="0"/>
                            </a:rPr>
                          </m:ctrlPr>
                        </m:sSupPr>
                        <m:e>
                          <m:r>
                            <a:rPr lang="de-DE" sz="1600" b="0" i="1" smtClean="0">
                              <a:latin typeface="Cambria Math" panose="02040503050406030204" pitchFamily="18" charset="0"/>
                            </a:rPr>
                            <m:t>𝜒</m:t>
                          </m:r>
                        </m:e>
                        <m:sup>
                          <m:r>
                            <a:rPr lang="de-DE" sz="1600" b="0" i="1" smtClean="0">
                              <a:latin typeface="Cambria Math" panose="02040503050406030204" pitchFamily="18" charset="0"/>
                            </a:rPr>
                            <m:t>2</m:t>
                          </m:r>
                        </m:sup>
                      </m:sSup>
                      <m:d>
                        <m:dPr>
                          <m:ctrlPr>
                            <a:rPr lang="de-DE" sz="1600" b="0" i="1" smtClean="0">
                              <a:latin typeface="Cambria Math" panose="02040503050406030204" pitchFamily="18" charset="0"/>
                            </a:rPr>
                          </m:ctrlPr>
                        </m:dPr>
                        <m:e>
                          <m:r>
                            <m:rPr>
                              <m:sty m:val="p"/>
                            </m:rPr>
                            <a:rPr lang="de-DE" sz="1600" b="0" i="0" smtClean="0">
                              <a:latin typeface="Cambria Math" panose="02040503050406030204" pitchFamily="18" charset="0"/>
                            </a:rPr>
                            <m:t>Δ</m:t>
                          </m:r>
                          <m:r>
                            <a:rPr lang="de-DE" sz="1600" b="0" i="1" smtClean="0">
                              <a:latin typeface="Cambria Math" panose="02040503050406030204" pitchFamily="18" charset="0"/>
                            </a:rPr>
                            <m:t>𝐸</m:t>
                          </m:r>
                        </m:e>
                      </m:d>
                      <m:r>
                        <a:rPr lang="de-DE" sz="1600" b="0" i="1" smtClean="0">
                          <a:latin typeface="Cambria Math" panose="02040503050406030204" pitchFamily="18" charset="0"/>
                        </a:rPr>
                        <m:t>=</m:t>
                      </m:r>
                      <m:nary>
                        <m:naryPr>
                          <m:chr m:val="∑"/>
                          <m:supHide m:val="on"/>
                          <m:ctrlPr>
                            <a:rPr lang="de-DE" sz="1600" b="0" i="1" smtClean="0">
                              <a:latin typeface="Cambria Math" panose="02040503050406030204" pitchFamily="18" charset="0"/>
                            </a:rPr>
                          </m:ctrlPr>
                        </m:naryPr>
                        <m:sub>
                          <m:r>
                            <a:rPr lang="de-DE" sz="1600" b="0" i="1" smtClean="0">
                              <a:latin typeface="Cambria Math" panose="02040503050406030204" pitchFamily="18" charset="0"/>
                            </a:rPr>
                            <m:t>𝐸</m:t>
                          </m:r>
                        </m:sub>
                        <m:sup/>
                        <m:e>
                          <m:f>
                            <m:fPr>
                              <m:ctrlPr>
                                <a:rPr lang="de-DE" sz="1600" i="1">
                                  <a:latin typeface="Cambria Math" panose="02040503050406030204" pitchFamily="18" charset="0"/>
                                </a:rPr>
                              </m:ctrlPr>
                            </m:fPr>
                            <m:num>
                              <m:sSup>
                                <m:sSupPr>
                                  <m:ctrlPr>
                                    <a:rPr lang="de-DE" sz="1600" i="1">
                                      <a:latin typeface="Cambria Math" panose="02040503050406030204" pitchFamily="18" charset="0"/>
                                    </a:rPr>
                                  </m:ctrlPr>
                                </m:sSupPr>
                                <m:e>
                                  <m:d>
                                    <m:dPr>
                                      <m:ctrlPr>
                                        <a:rPr lang="de-DE" sz="1600" i="1">
                                          <a:latin typeface="Cambria Math" panose="02040503050406030204" pitchFamily="18" charset="0"/>
                                        </a:rPr>
                                      </m:ctrlPr>
                                    </m:dPr>
                                    <m:e>
                                      <m:sSub>
                                        <m:sSubPr>
                                          <m:ctrlPr>
                                            <a:rPr lang="de-DE" sz="1600" i="1">
                                              <a:latin typeface="Cambria Math" panose="02040503050406030204" pitchFamily="18" charset="0"/>
                                            </a:rPr>
                                          </m:ctrlPr>
                                        </m:sSubPr>
                                        <m:e>
                                          <m:r>
                                            <a:rPr lang="de-DE" sz="1600" i="1">
                                              <a:latin typeface="Cambria Math" panose="02040503050406030204" pitchFamily="18" charset="0"/>
                                            </a:rPr>
                                            <m:t>𝑥</m:t>
                                          </m:r>
                                        </m:e>
                                        <m:sub>
                                          <m:r>
                                            <a:rPr lang="de-DE" sz="1600" i="1">
                                              <a:latin typeface="Cambria Math" panose="02040503050406030204" pitchFamily="18" charset="0"/>
                                            </a:rPr>
                                            <m:t>0</m:t>
                                          </m:r>
                                        </m:sub>
                                      </m:sSub>
                                      <m:d>
                                        <m:dPr>
                                          <m:ctrlPr>
                                            <a:rPr lang="de-DE" sz="1600" i="1">
                                              <a:latin typeface="Cambria Math" panose="02040503050406030204" pitchFamily="18" charset="0"/>
                                            </a:rPr>
                                          </m:ctrlPr>
                                        </m:dPr>
                                        <m:e>
                                          <m:r>
                                            <a:rPr lang="de-DE" sz="1600" i="1">
                                              <a:latin typeface="Cambria Math" panose="02040503050406030204" pitchFamily="18" charset="0"/>
                                            </a:rPr>
                                            <m:t>𝐸</m:t>
                                          </m:r>
                                        </m:e>
                                      </m:d>
                                      <m:r>
                                        <a:rPr lang="de-DE" sz="1600" i="1">
                                          <a:latin typeface="Cambria Math" panose="02040503050406030204" pitchFamily="18" charset="0"/>
                                        </a:rPr>
                                        <m:t>−</m:t>
                                      </m:r>
                                      <m:r>
                                        <a:rPr lang="de-DE" sz="1600" i="1">
                                          <a:latin typeface="Cambria Math" panose="02040503050406030204" pitchFamily="18" charset="0"/>
                                        </a:rPr>
                                        <m:t>𝛿</m:t>
                                      </m:r>
                                      <m:sSub>
                                        <m:sSubPr>
                                          <m:ctrlPr>
                                            <a:rPr lang="de-DE" sz="1600" i="1">
                                              <a:latin typeface="Cambria Math" panose="02040503050406030204" pitchFamily="18" charset="0"/>
                                            </a:rPr>
                                          </m:ctrlPr>
                                        </m:sSubPr>
                                        <m:e>
                                          <m:r>
                                            <a:rPr lang="de-DE" sz="1600" i="1">
                                              <a:latin typeface="Cambria Math" panose="02040503050406030204" pitchFamily="18" charset="0"/>
                                            </a:rPr>
                                            <m:t>𝑥</m:t>
                                          </m:r>
                                        </m:e>
                                        <m:sub>
                                          <m:r>
                                            <a:rPr lang="de-DE" sz="1600" i="1">
                                              <a:latin typeface="Cambria Math" panose="02040503050406030204" pitchFamily="18" charset="0"/>
                                            </a:rPr>
                                            <m:t>0</m:t>
                                          </m:r>
                                        </m:sub>
                                      </m:sSub>
                                      <m:d>
                                        <m:dPr>
                                          <m:ctrlPr>
                                            <a:rPr lang="de-DE" sz="1600" i="1">
                                              <a:latin typeface="Cambria Math" panose="02040503050406030204" pitchFamily="18" charset="0"/>
                                            </a:rPr>
                                          </m:ctrlPr>
                                        </m:dPr>
                                        <m:e>
                                          <m:r>
                                            <a:rPr lang="de-DE" sz="1600" i="1">
                                              <a:latin typeface="Cambria Math" panose="02040503050406030204" pitchFamily="18" charset="0"/>
                                            </a:rPr>
                                            <m:t>𝐸</m:t>
                                          </m:r>
                                          <m:r>
                                            <a:rPr lang="de-DE" sz="1600" i="1">
                                              <a:latin typeface="Cambria Math" panose="02040503050406030204" pitchFamily="18" charset="0"/>
                                            </a:rPr>
                                            <m:t>+</m:t>
                                          </m:r>
                                          <m:r>
                                            <m:rPr>
                                              <m:sty m:val="p"/>
                                            </m:rPr>
                                            <a:rPr lang="de-DE" sz="1600">
                                              <a:latin typeface="Cambria Math" panose="02040503050406030204" pitchFamily="18" charset="0"/>
                                            </a:rPr>
                                            <m:t>Δ</m:t>
                                          </m:r>
                                          <m:r>
                                            <a:rPr lang="de-DE" sz="1600" i="1">
                                              <a:latin typeface="Cambria Math" panose="02040503050406030204" pitchFamily="18" charset="0"/>
                                            </a:rPr>
                                            <m:t>𝐸</m:t>
                                          </m:r>
                                        </m:e>
                                      </m:d>
                                      <m:r>
                                        <a:rPr lang="de-DE" sz="1600" i="1">
                                          <a:latin typeface="Cambria Math" panose="02040503050406030204" pitchFamily="18" charset="0"/>
                                        </a:rPr>
                                        <m:t>−</m:t>
                                      </m:r>
                                      <m:sSubSup>
                                        <m:sSubSupPr>
                                          <m:ctrlPr>
                                            <a:rPr lang="de-DE" sz="1600" i="1">
                                              <a:latin typeface="Cambria Math" panose="02040503050406030204" pitchFamily="18" charset="0"/>
                                            </a:rPr>
                                          </m:ctrlPr>
                                        </m:sSubSupPr>
                                        <m:e>
                                          <m:r>
                                            <a:rPr lang="de-DE" sz="1600" i="1">
                                              <a:latin typeface="Cambria Math" panose="02040503050406030204" pitchFamily="18" charset="0"/>
                                            </a:rPr>
                                            <m:t>𝑥</m:t>
                                          </m:r>
                                        </m:e>
                                        <m:sub>
                                          <m:r>
                                            <a:rPr lang="de-DE" sz="1600" i="1">
                                              <a:latin typeface="Cambria Math" panose="02040503050406030204" pitchFamily="18" charset="0"/>
                                            </a:rPr>
                                            <m:t>0</m:t>
                                          </m:r>
                                        </m:sub>
                                        <m:sup>
                                          <m:r>
                                            <a:rPr lang="de-DE" sz="1600" i="1">
                                              <a:latin typeface="Cambria Math" panose="02040503050406030204" pitchFamily="18" charset="0"/>
                                            </a:rPr>
                                            <m:t>𝑟𝑒𝑓</m:t>
                                          </m:r>
                                        </m:sup>
                                      </m:sSubSup>
                                      <m:d>
                                        <m:dPr>
                                          <m:ctrlPr>
                                            <a:rPr lang="de-DE" sz="1600" i="1">
                                              <a:latin typeface="Cambria Math" panose="02040503050406030204" pitchFamily="18" charset="0"/>
                                            </a:rPr>
                                          </m:ctrlPr>
                                        </m:dPr>
                                        <m:e>
                                          <m:r>
                                            <a:rPr lang="de-DE" sz="1600" i="1">
                                              <a:latin typeface="Cambria Math" panose="02040503050406030204" pitchFamily="18" charset="0"/>
                                            </a:rPr>
                                            <m:t>𝐸</m:t>
                                          </m:r>
                                        </m:e>
                                      </m:d>
                                    </m:e>
                                  </m:d>
                                </m:e>
                                <m:sup>
                                  <m:r>
                                    <a:rPr lang="de-DE" sz="1600" i="1">
                                      <a:latin typeface="Cambria Math" panose="02040503050406030204" pitchFamily="18" charset="0"/>
                                    </a:rPr>
                                    <m:t>2</m:t>
                                  </m:r>
                                </m:sup>
                              </m:sSup>
                            </m:num>
                            <m:den>
                              <m:r>
                                <a:rPr lang="de-DE" sz="1600" i="1">
                                  <a:latin typeface="Cambria Math" panose="02040503050406030204" pitchFamily="18" charset="0"/>
                                </a:rPr>
                                <m:t>𝜎</m:t>
                              </m:r>
                              <m:d>
                                <m:dPr>
                                  <m:begChr m:val="["/>
                                  <m:endChr m:val="]"/>
                                  <m:ctrlPr>
                                    <a:rPr lang="de-DE" sz="1600" b="0" i="1" smtClean="0">
                                      <a:latin typeface="Cambria Math" panose="02040503050406030204" pitchFamily="18" charset="0"/>
                                    </a:rPr>
                                  </m:ctrlPr>
                                </m:dPr>
                                <m:e>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𝑥</m:t>
                                      </m:r>
                                    </m:e>
                                    <m:sub>
                                      <m:r>
                                        <a:rPr lang="de-DE" sz="1600" b="0" i="1" smtClean="0">
                                          <a:latin typeface="Cambria Math" panose="02040503050406030204" pitchFamily="18" charset="0"/>
                                        </a:rPr>
                                        <m:t>0</m:t>
                                      </m:r>
                                    </m:sub>
                                  </m:sSub>
                                  <m:d>
                                    <m:dPr>
                                      <m:ctrlPr>
                                        <a:rPr lang="de-DE" sz="1600" b="0" i="1" smtClean="0">
                                          <a:latin typeface="Cambria Math" panose="02040503050406030204" pitchFamily="18" charset="0"/>
                                        </a:rPr>
                                      </m:ctrlPr>
                                    </m:dPr>
                                    <m:e>
                                      <m:r>
                                        <a:rPr lang="de-DE" sz="1600" b="0" i="1" smtClean="0">
                                          <a:latin typeface="Cambria Math" panose="02040503050406030204" pitchFamily="18" charset="0"/>
                                        </a:rPr>
                                        <m:t>𝐸</m:t>
                                      </m:r>
                                    </m:e>
                                  </m:d>
                                </m:e>
                              </m:d>
                            </m:den>
                          </m:f>
                          <m:r>
                            <a:rPr lang="de-DE" sz="1600" b="0" i="1" smtClean="0">
                              <a:latin typeface="Cambria Math" panose="02040503050406030204" pitchFamily="18" charset="0"/>
                            </a:rPr>
                            <m:t>,</m:t>
                          </m:r>
                        </m:e>
                      </m:nary>
                    </m:oMath>
                  </m:oMathPara>
                </a14:m>
                <a:endParaRPr lang="de-DE" sz="1600" b="0" dirty="0"/>
              </a:p>
              <a:p>
                <a:pPr marL="0" indent="0">
                  <a:buNone/>
                </a:pPr>
                <a:r>
                  <a:rPr lang="de-DE" sz="1600" dirty="0" err="1"/>
                  <a:t>where</a:t>
                </a:r>
                <a:r>
                  <a:rPr lang="de-DE" sz="1600" dirty="0"/>
                  <a:t> </a:t>
                </a:r>
                <a14:m>
                  <m:oMath xmlns:m="http://schemas.openxmlformats.org/officeDocument/2006/math">
                    <m:sSubSup>
                      <m:sSubSupPr>
                        <m:ctrlPr>
                          <a:rPr lang="de-DE" sz="1600" i="1">
                            <a:latin typeface="Cambria Math" panose="02040503050406030204" pitchFamily="18" charset="0"/>
                          </a:rPr>
                        </m:ctrlPr>
                      </m:sSubSupPr>
                      <m:e>
                        <m:r>
                          <a:rPr lang="de-DE" sz="1600" i="1">
                            <a:latin typeface="Cambria Math" panose="02040503050406030204" pitchFamily="18" charset="0"/>
                          </a:rPr>
                          <m:t>𝑥</m:t>
                        </m:r>
                      </m:e>
                      <m:sub>
                        <m:r>
                          <a:rPr lang="de-DE" sz="1600" i="1">
                            <a:latin typeface="Cambria Math" panose="02040503050406030204" pitchFamily="18" charset="0"/>
                          </a:rPr>
                          <m:t>0</m:t>
                        </m:r>
                      </m:sub>
                      <m:sup>
                        <m:r>
                          <a:rPr lang="de-DE" sz="1600" i="1">
                            <a:latin typeface="Cambria Math" panose="02040503050406030204" pitchFamily="18" charset="0"/>
                          </a:rPr>
                          <m:t>𝑟𝑒𝑓</m:t>
                        </m:r>
                      </m:sup>
                    </m:sSubSup>
                  </m:oMath>
                </a14:m>
                <a:r>
                  <a:rPr lang="de-DE" sz="1600" dirty="0"/>
                  <a:t> </a:t>
                </a:r>
                <a:r>
                  <a:rPr lang="de-DE" sz="1600" dirty="0" err="1"/>
                  <a:t>is</a:t>
                </a:r>
                <a:r>
                  <a:rPr lang="de-DE" sz="1600" dirty="0"/>
                  <a:t> </a:t>
                </a:r>
                <a:r>
                  <a:rPr lang="de-DE" sz="1600" dirty="0" err="1"/>
                  <a:t>the</a:t>
                </a:r>
                <a:r>
                  <a:rPr lang="de-DE" sz="1600" dirty="0"/>
                  <a:t> </a:t>
                </a:r>
                <a:r>
                  <a:rPr lang="de-DE" sz="1600" dirty="0" err="1"/>
                  <a:t>reference</a:t>
                </a:r>
                <a:r>
                  <a:rPr lang="de-DE" sz="1600" dirty="0"/>
                  <a:t> </a:t>
                </a:r>
                <a:r>
                  <a:rPr lang="de-DE" sz="1600" dirty="0" err="1"/>
                  <a:t>peak</a:t>
                </a:r>
                <a:r>
                  <a:rPr lang="de-DE" sz="1600" dirty="0"/>
                  <a:t> </a:t>
                </a:r>
                <a:r>
                  <a:rPr lang="de-DE" sz="1600" dirty="0" err="1"/>
                  <a:t>position</a:t>
                </a:r>
                <a:r>
                  <a:rPr lang="de-DE" sz="1600" dirty="0"/>
                  <a:t> (</a:t>
                </a:r>
                <a:r>
                  <a:rPr lang="de-DE" sz="1600" dirty="0" err="1"/>
                  <a:t>obtained</a:t>
                </a:r>
                <a:r>
                  <a:rPr lang="de-DE" sz="1600" dirty="0"/>
                  <a:t> </a:t>
                </a:r>
                <a:r>
                  <a:rPr lang="de-DE" sz="1600" dirty="0" err="1"/>
                  <a:t>by</a:t>
                </a:r>
                <a:r>
                  <a:rPr lang="de-DE" sz="1600" dirty="0"/>
                  <a:t> </a:t>
                </a:r>
                <a:r>
                  <a:rPr lang="de-DE" sz="1600" dirty="0" err="1"/>
                  <a:t>the</a:t>
                </a:r>
                <a:r>
                  <a:rPr lang="de-DE" sz="1600" dirty="0"/>
                  <a:t> </a:t>
                </a:r>
                <a:r>
                  <a:rPr lang="de-DE" sz="1600" dirty="0" err="1"/>
                  <a:t>smoothing</a:t>
                </a:r>
                <a:r>
                  <a:rPr lang="de-DE" sz="1600" dirty="0"/>
                  <a:t>) </a:t>
                </a:r>
                <a:r>
                  <a:rPr lang="de-DE" sz="1600" dirty="0" err="1"/>
                  <a:t>and</a:t>
                </a:r>
                <a:r>
                  <a:rPr lang="de-DE" sz="1600" dirty="0"/>
                  <a:t> </a:t>
                </a:r>
                <a14:m>
                  <m:oMath xmlns:m="http://schemas.openxmlformats.org/officeDocument/2006/math">
                    <m:r>
                      <a:rPr lang="de-DE" sz="1600" i="1">
                        <a:latin typeface="Cambria Math" panose="02040503050406030204" pitchFamily="18" charset="0"/>
                      </a:rPr>
                      <m:t>𝜎</m:t>
                    </m:r>
                    <m:d>
                      <m:dPr>
                        <m:ctrlPr>
                          <a:rPr lang="de-DE" sz="1600" i="1">
                            <a:latin typeface="Cambria Math" panose="02040503050406030204" pitchFamily="18" charset="0"/>
                          </a:rPr>
                        </m:ctrlPr>
                      </m:dPr>
                      <m:e>
                        <m:sSub>
                          <m:sSubPr>
                            <m:ctrlPr>
                              <a:rPr lang="de-DE" sz="1600" i="1">
                                <a:latin typeface="Cambria Math" panose="02040503050406030204" pitchFamily="18" charset="0"/>
                              </a:rPr>
                            </m:ctrlPr>
                          </m:sSubPr>
                          <m:e>
                            <m:r>
                              <a:rPr lang="de-DE" sz="1600" i="1">
                                <a:latin typeface="Cambria Math" panose="02040503050406030204" pitchFamily="18" charset="0"/>
                              </a:rPr>
                              <m:t>𝑥</m:t>
                            </m:r>
                          </m:e>
                          <m:sub>
                            <m:r>
                              <a:rPr lang="de-DE" sz="1600" i="1">
                                <a:latin typeface="Cambria Math" panose="02040503050406030204" pitchFamily="18" charset="0"/>
                              </a:rPr>
                              <m:t>0</m:t>
                            </m:r>
                          </m:sub>
                        </m:sSub>
                      </m:e>
                    </m:d>
                  </m:oMath>
                </a14:m>
                <a:r>
                  <a:rPr lang="de-DE" sz="1600" dirty="0"/>
                  <a:t> </a:t>
                </a:r>
                <a:r>
                  <a:rPr lang="de-DE" sz="1600" dirty="0" err="1"/>
                  <a:t>is</a:t>
                </a:r>
                <a:r>
                  <a:rPr lang="de-DE" sz="1600" dirty="0"/>
                  <a:t> </a:t>
                </a:r>
                <a:r>
                  <a:rPr lang="de-DE" sz="1600" dirty="0" err="1"/>
                  <a:t>the</a:t>
                </a:r>
                <a:r>
                  <a:rPr lang="de-DE" sz="1600" dirty="0"/>
                  <a:t> </a:t>
                </a:r>
                <a:r>
                  <a:rPr lang="de-DE" sz="1600" dirty="0" err="1"/>
                  <a:t>deviation</a:t>
                </a:r>
                <a:r>
                  <a:rPr lang="de-DE" sz="1600" dirty="0"/>
                  <a:t> </a:t>
                </a:r>
                <a:r>
                  <a:rPr lang="de-DE" sz="1600" dirty="0" err="1"/>
                  <a:t>of</a:t>
                </a:r>
                <a:r>
                  <a:rPr lang="de-DE" sz="1600" dirty="0"/>
                  <a:t> </a:t>
                </a:r>
                <a:r>
                  <a:rPr lang="de-DE" sz="1600" dirty="0" err="1"/>
                  <a:t>the</a:t>
                </a:r>
                <a:r>
                  <a:rPr lang="de-DE" sz="1600" dirty="0"/>
                  <a:t> </a:t>
                </a:r>
                <a:r>
                  <a:rPr lang="de-DE" sz="1600" dirty="0" err="1"/>
                  <a:t>peak</a:t>
                </a:r>
                <a:r>
                  <a:rPr lang="de-DE" sz="1600" dirty="0"/>
                  <a:t> </a:t>
                </a:r>
                <a:r>
                  <a:rPr lang="de-DE" sz="1600" dirty="0" err="1"/>
                  <a:t>position</a:t>
                </a:r>
                <a:r>
                  <a:rPr lang="de-DE" sz="1600" dirty="0"/>
                  <a:t> </a:t>
                </a:r>
                <a:r>
                  <a:rPr lang="de-DE" sz="1600" dirty="0" err="1"/>
                  <a:t>from</a:t>
                </a:r>
                <a:r>
                  <a:rPr lang="de-DE" sz="1600" dirty="0"/>
                  <a:t> </a:t>
                </a:r>
                <a:r>
                  <a:rPr lang="de-DE" sz="1600" dirty="0" err="1"/>
                  <a:t>the</a:t>
                </a:r>
                <a:r>
                  <a:rPr lang="de-DE" sz="1600" dirty="0"/>
                  <a:t> fit </a:t>
                </a:r>
                <a:r>
                  <a:rPr lang="de-DE" sz="1600" dirty="0" err="1"/>
                  <a:t>procedure</a:t>
                </a:r>
                <a:r>
                  <a:rPr lang="de-DE" sz="1600" dirty="0"/>
                  <a:t> </a:t>
                </a:r>
                <a:r>
                  <a:rPr lang="de-DE" sz="1600" dirty="0" err="1"/>
                  <a:t>of</a:t>
                </a:r>
                <a:r>
                  <a:rPr lang="de-DE" sz="1600" dirty="0"/>
                  <a:t> </a:t>
                </a:r>
                <a:r>
                  <a:rPr lang="de-DE" sz="1600" dirty="0" err="1"/>
                  <a:t>the</a:t>
                </a:r>
                <a:r>
                  <a:rPr lang="de-DE" sz="1600" dirty="0"/>
                  <a:t> </a:t>
                </a:r>
                <a:r>
                  <a:rPr lang="de-DE" sz="1600" dirty="0" err="1"/>
                  <a:t>raw</a:t>
                </a:r>
                <a:r>
                  <a:rPr lang="de-DE" sz="1600" dirty="0"/>
                  <a:t> </a:t>
                </a:r>
                <a:r>
                  <a:rPr lang="de-DE" sz="1600" dirty="0" err="1"/>
                  <a:t>data</a:t>
                </a:r>
                <a:r>
                  <a:rPr lang="de-DE" sz="1600" dirty="0"/>
                  <a:t>.</a:t>
                </a:r>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xfrm>
                <a:off x="413143" y="1015816"/>
                <a:ext cx="4757374" cy="5210417"/>
              </a:xfrm>
              <a:blipFill>
                <a:blip r:embed="rId3"/>
                <a:stretch>
                  <a:fillRect l="-769" t="-1054"/>
                </a:stretch>
              </a:blipFill>
            </p:spPr>
            <p:txBody>
              <a:bodyPr/>
              <a:lstStyle/>
              <a:p>
                <a:r>
                  <a:rPr lang="pl-PL">
                    <a:noFill/>
                  </a:rPr>
                  <a:t> </a:t>
                </a:r>
              </a:p>
            </p:txBody>
          </p:sp>
        </mc:Fallback>
      </mc:AlternateContent>
      <p:pic>
        <p:nvPicPr>
          <p:cNvPr id="4" name="Grafik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5613" y="342903"/>
            <a:ext cx="5288909" cy="2682929"/>
          </a:xfrm>
          <a:prstGeom prst="rect">
            <a:avLst/>
          </a:prstGeom>
        </p:spPr>
      </p:pic>
      <p:pic>
        <p:nvPicPr>
          <p:cNvPr id="5" name="Grafik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5613" y="3233920"/>
            <a:ext cx="5079077" cy="3094660"/>
          </a:xfrm>
          <a:prstGeom prst="rect">
            <a:avLst/>
          </a:prstGeom>
        </p:spPr>
      </p:pic>
    </p:spTree>
    <p:extLst>
      <p:ext uri="{BB962C8B-B14F-4D97-AF65-F5344CB8AC3E}">
        <p14:creationId xmlns:p14="http://schemas.microsoft.com/office/powerpoint/2010/main" val="2569973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p:cNvSpPr>
                <a:spLocks noGrp="1"/>
              </p:cNvSpPr>
              <p:nvPr>
                <p:ph type="title"/>
              </p:nvPr>
            </p:nvSpPr>
            <p:spPr>
              <a:xfrm>
                <a:off x="155448" y="409817"/>
                <a:ext cx="7608639" cy="371579"/>
              </a:xfrm>
            </p:spPr>
            <p:txBody>
              <a:bodyPr>
                <a:normAutofit fontScale="90000"/>
              </a:bodyPr>
              <a:lstStyle/>
              <a:p>
                <a:r>
                  <a:rPr lang="de-DE" sz="3600" dirty="0"/>
                  <a:t>Calculated </a:t>
                </a:r>
                <a14:m>
                  <m:oMath xmlns:m="http://schemas.openxmlformats.org/officeDocument/2006/math">
                    <m:sSup>
                      <m:sSupPr>
                        <m:ctrlPr>
                          <a:rPr lang="de-DE" sz="3600" i="1">
                            <a:latin typeface="Cambria Math" panose="02040503050406030204" pitchFamily="18" charset="0"/>
                          </a:rPr>
                        </m:ctrlPr>
                      </m:sSupPr>
                      <m:e>
                        <m:r>
                          <a:rPr lang="de-DE" sz="3600" i="1">
                            <a:latin typeface="Cambria Math" panose="02040503050406030204" pitchFamily="18" charset="0"/>
                          </a:rPr>
                          <m:t>𝜒</m:t>
                        </m:r>
                      </m:e>
                      <m:sup>
                        <m:r>
                          <a:rPr lang="de-DE" sz="3600" i="1">
                            <a:latin typeface="Cambria Math" panose="02040503050406030204" pitchFamily="18" charset="0"/>
                          </a:rPr>
                          <m:t>2</m:t>
                        </m:r>
                      </m:sup>
                    </m:sSup>
                  </m:oMath>
                </a14:m>
                <a:r>
                  <a:rPr lang="de-DE" sz="3600" dirty="0"/>
                  <a:t> </a:t>
                </a:r>
                <a:r>
                  <a:rPr lang="de-DE" sz="3600" dirty="0" err="1"/>
                  <a:t>for</a:t>
                </a:r>
                <a:r>
                  <a:rPr lang="de-DE" sz="3600" dirty="0"/>
                  <a:t> </a:t>
                </a:r>
                <a:r>
                  <a:rPr lang="de-DE" sz="3600" dirty="0" err="1"/>
                  <a:t>various</a:t>
                </a:r>
                <a:r>
                  <a:rPr lang="de-DE" sz="3600" dirty="0"/>
                  <a:t> </a:t>
                </a:r>
                <a:r>
                  <a:rPr lang="de-DE" sz="3600" dirty="0" err="1"/>
                  <a:t>polarizations</a:t>
                </a:r>
                <a:br>
                  <a:rPr lang="de-DE" sz="3600" dirty="0"/>
                </a:br>
                <a:endParaRPr lang="de-DE" sz="3600" dirty="0"/>
              </a:p>
            </p:txBody>
          </p:sp>
        </mc:Choice>
        <mc:Fallback xmlns="">
          <p:sp>
            <p:nvSpPr>
              <p:cNvPr id="2" name="Titel 1"/>
              <p:cNvSpPr>
                <a:spLocks noGrp="1" noRot="1" noChangeAspect="1" noMove="1" noResize="1" noEditPoints="1" noAdjustHandles="1" noChangeArrowheads="1" noChangeShapeType="1" noTextEdit="1"/>
              </p:cNvSpPr>
              <p:nvPr>
                <p:ph type="title"/>
              </p:nvPr>
            </p:nvSpPr>
            <p:spPr>
              <a:xfrm>
                <a:off x="155448" y="409817"/>
                <a:ext cx="7608639" cy="371579"/>
              </a:xfrm>
              <a:blipFill>
                <a:blip r:embed="rId2"/>
                <a:stretch>
                  <a:fillRect t="-68852"/>
                </a:stretch>
              </a:blipFill>
            </p:spPr>
            <p:txBody>
              <a:bodyPr/>
              <a:lstStyle/>
              <a:p>
                <a:r>
                  <a:rPr lang="de-DE">
                    <a:noFill/>
                  </a:rPr>
                  <a:t> </a:t>
                </a:r>
              </a:p>
            </p:txBody>
          </p:sp>
        </mc:Fallback>
      </mc:AlternateContent>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6881" y="723209"/>
            <a:ext cx="3687206" cy="1729048"/>
          </a:xfrm>
          <a:prstGeom prst="rect">
            <a:avLst/>
          </a:prstGeom>
        </p:spPr>
      </p:pic>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4087" y="2539539"/>
            <a:ext cx="3687206" cy="1729048"/>
          </a:xfrm>
          <a:prstGeom prst="rect">
            <a:avLst/>
          </a:prstGeom>
        </p:spPr>
      </p:pic>
      <p:pic>
        <p:nvPicPr>
          <p:cNvPr id="6" name="Grafik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4087" y="4355869"/>
            <a:ext cx="3687206" cy="1732293"/>
          </a:xfrm>
          <a:prstGeom prst="rect">
            <a:avLst/>
          </a:prstGeom>
        </p:spPr>
      </p:pic>
      <p:pic>
        <p:nvPicPr>
          <p:cNvPr id="7" name="Grafik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64087" y="723209"/>
            <a:ext cx="3687206" cy="1729048"/>
          </a:xfrm>
          <a:prstGeom prst="rect">
            <a:avLst/>
          </a:prstGeom>
        </p:spPr>
      </p:pic>
      <p:pic>
        <p:nvPicPr>
          <p:cNvPr id="8" name="Grafik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76882" y="2539539"/>
            <a:ext cx="3687206" cy="1645011"/>
          </a:xfrm>
          <a:prstGeom prst="rect">
            <a:avLst/>
          </a:prstGeom>
        </p:spPr>
      </p:pic>
      <p:pic>
        <p:nvPicPr>
          <p:cNvPr id="9" name="Grafik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76882" y="4355869"/>
            <a:ext cx="3687205" cy="1645011"/>
          </a:xfrm>
          <a:prstGeom prst="rect">
            <a:avLst/>
          </a:prstGeom>
        </p:spPr>
      </p:pic>
      <mc:AlternateContent xmlns:mc="http://schemas.openxmlformats.org/markup-compatibility/2006" xmlns:a14="http://schemas.microsoft.com/office/drawing/2010/main">
        <mc:Choice Requires="a14">
          <p:sp>
            <p:nvSpPr>
              <p:cNvPr id="10" name="Textfeld 9"/>
              <p:cNvSpPr txBox="1"/>
              <p:nvPr/>
            </p:nvSpPr>
            <p:spPr>
              <a:xfrm>
                <a:off x="155447" y="1213659"/>
                <a:ext cx="3921433" cy="2062103"/>
              </a:xfrm>
              <a:prstGeom prst="rect">
                <a:avLst/>
              </a:prstGeom>
              <a:noFill/>
            </p:spPr>
            <p:txBody>
              <a:bodyPr wrap="square" rtlCol="0">
                <a:spAutoFit/>
              </a:bodyPr>
              <a:lstStyle/>
              <a:p>
                <a:r>
                  <a:rPr lang="de-DE" sz="1600" dirty="0"/>
                  <a:t>	</a:t>
                </a:r>
                <a:r>
                  <a:rPr lang="de-DE" sz="1600" dirty="0" err="1"/>
                  <a:t>One</a:t>
                </a:r>
                <a:r>
                  <a:rPr lang="de-DE" sz="1600" dirty="0"/>
                  <a:t> </a:t>
                </a:r>
                <a:r>
                  <a:rPr lang="de-DE" sz="1600" dirty="0" err="1"/>
                  <a:t>directly</a:t>
                </a:r>
                <a:r>
                  <a:rPr lang="de-DE" sz="1600" dirty="0"/>
                  <a:t> </a:t>
                </a:r>
                <a:r>
                  <a:rPr lang="de-DE" sz="1600" dirty="0" err="1"/>
                  <a:t>notice</a:t>
                </a:r>
                <a:r>
                  <a:rPr lang="de-DE" sz="1600" dirty="0"/>
                  <a:t> </a:t>
                </a:r>
                <a:r>
                  <a:rPr lang="de-DE" sz="1600" dirty="0" err="1"/>
                  <a:t>that</a:t>
                </a:r>
                <a:r>
                  <a:rPr lang="de-DE" sz="1600" dirty="0"/>
                  <a:t>, </a:t>
                </a:r>
                <a:r>
                  <a:rPr lang="de-DE" sz="1600" dirty="0" err="1"/>
                  <a:t>the</a:t>
                </a:r>
                <a:r>
                  <a:rPr lang="de-DE" sz="1600" dirty="0"/>
                  <a:t> </a:t>
                </a:r>
                <a:r>
                  <a:rPr lang="de-DE" sz="1600" dirty="0" err="1"/>
                  <a:t>first</a:t>
                </a:r>
                <a:r>
                  <a:rPr lang="de-DE" sz="1600" dirty="0"/>
                  <a:t> 4 </a:t>
                </a:r>
                <a:r>
                  <a:rPr lang="de-DE" sz="1600" dirty="0" err="1"/>
                  <a:t>datasets</a:t>
                </a:r>
                <a:r>
                  <a:rPr lang="de-DE" sz="1600" dirty="0"/>
                  <a:t> </a:t>
                </a:r>
                <a:r>
                  <a:rPr lang="de-DE" sz="1600" dirty="0" err="1"/>
                  <a:t>has</a:t>
                </a:r>
                <a:r>
                  <a:rPr lang="de-DE" sz="1600" dirty="0"/>
                  <a:t> </a:t>
                </a:r>
                <a:r>
                  <a:rPr lang="de-DE" sz="1600" dirty="0" err="1"/>
                  <a:t>the</a:t>
                </a:r>
                <a:r>
                  <a:rPr lang="de-DE" sz="1600" dirty="0"/>
                  <a:t> </a:t>
                </a:r>
                <a:r>
                  <a:rPr lang="de-DE" sz="1600" dirty="0" err="1"/>
                  <a:t>minimum</a:t>
                </a:r>
                <a:r>
                  <a:rPr lang="de-DE" sz="1600" dirty="0"/>
                  <a:t> </a:t>
                </a:r>
                <a:r>
                  <a:rPr lang="de-DE" sz="1600" dirty="0" err="1"/>
                  <a:t>value</a:t>
                </a:r>
                <a:r>
                  <a:rPr lang="de-DE" sz="1600" dirty="0"/>
                  <a:t> </a:t>
                </a:r>
                <a:r>
                  <a:rPr lang="de-DE" sz="1600" dirty="0" err="1"/>
                  <a:t>with</a:t>
                </a:r>
                <a:r>
                  <a:rPr lang="de-DE" sz="1600" dirty="0"/>
                  <a:t> </a:t>
                </a:r>
                <a:r>
                  <a:rPr lang="de-DE" sz="1600" dirty="0" err="1"/>
                  <a:t>similiar</a:t>
                </a:r>
                <a:r>
                  <a:rPr lang="de-DE" sz="1600" dirty="0"/>
                  <a:t> </a:t>
                </a:r>
                <a:r>
                  <a:rPr lang="de-DE" sz="1600" dirty="0" err="1"/>
                  <a:t>energy</a:t>
                </a:r>
                <a:r>
                  <a:rPr lang="de-DE" sz="1600" dirty="0"/>
                  <a:t> </a:t>
                </a:r>
                <a:r>
                  <a:rPr lang="de-DE" sz="1600" dirty="0" err="1"/>
                  <a:t>offset</a:t>
                </a:r>
                <a:r>
                  <a:rPr lang="de-DE" sz="1600" dirty="0"/>
                  <a:t>, but </a:t>
                </a:r>
                <a:r>
                  <a:rPr lang="de-DE" sz="1600" dirty="0" err="1"/>
                  <a:t>the</a:t>
                </a:r>
                <a:r>
                  <a:rPr lang="de-DE" sz="1600" dirty="0"/>
                  <a:t> last </a:t>
                </a:r>
                <a:r>
                  <a:rPr lang="de-DE" sz="1600" dirty="0" err="1"/>
                  <a:t>ones</a:t>
                </a:r>
                <a:r>
                  <a:rPr lang="de-DE" sz="1600" dirty="0"/>
                  <a:t> </a:t>
                </a:r>
                <a:r>
                  <a:rPr lang="de-DE" sz="1600" dirty="0" err="1"/>
                  <a:t>have</a:t>
                </a:r>
                <a:r>
                  <a:rPr lang="de-DE" sz="1600" dirty="0"/>
                  <a:t> </a:t>
                </a:r>
                <a:r>
                  <a:rPr lang="de-DE" sz="1600" dirty="0" err="1"/>
                  <a:t>totally</a:t>
                </a:r>
                <a:r>
                  <a:rPr lang="de-DE" sz="1600" dirty="0"/>
                  <a:t> different </a:t>
                </a:r>
                <a:r>
                  <a:rPr lang="de-DE" sz="1600" dirty="0" err="1"/>
                  <a:t>offsets</a:t>
                </a:r>
                <a:r>
                  <a:rPr lang="de-DE" sz="1600" dirty="0"/>
                  <a:t>. </a:t>
                </a:r>
                <a:r>
                  <a:rPr lang="de-DE" sz="1600" dirty="0" err="1"/>
                  <a:t>It</a:t>
                </a:r>
                <a:r>
                  <a:rPr lang="de-DE" sz="1600" dirty="0"/>
                  <a:t> </a:t>
                </a:r>
                <a:r>
                  <a:rPr lang="de-DE" sz="1600" dirty="0" err="1"/>
                  <a:t>might</a:t>
                </a:r>
                <a:r>
                  <a:rPr lang="de-DE" sz="1600" dirty="0"/>
                  <a:t> </a:t>
                </a:r>
                <a:r>
                  <a:rPr lang="de-DE" sz="1600" dirty="0" err="1"/>
                  <a:t>be</a:t>
                </a:r>
                <a:r>
                  <a:rPr lang="de-DE" sz="1600" dirty="0"/>
                  <a:t> </a:t>
                </a:r>
                <a:r>
                  <a:rPr lang="de-DE" sz="1600" dirty="0" err="1"/>
                  <a:t>cause</a:t>
                </a:r>
                <a:r>
                  <a:rPr lang="pl-PL" sz="1600" dirty="0"/>
                  <a:t>d</a:t>
                </a:r>
                <a:r>
                  <a:rPr lang="de-DE" sz="1600" dirty="0"/>
                  <a:t> </a:t>
                </a:r>
                <a:r>
                  <a:rPr lang="de-DE" sz="1600" dirty="0" err="1"/>
                  <a:t>by</a:t>
                </a:r>
                <a:r>
                  <a:rPr lang="de-DE" sz="1600" dirty="0"/>
                  <a:t> </a:t>
                </a:r>
                <a:r>
                  <a:rPr lang="de-DE" sz="1600" dirty="0" err="1"/>
                  <a:t>the</a:t>
                </a:r>
                <a:r>
                  <a:rPr lang="de-DE" sz="1600" dirty="0"/>
                  <a:t> </a:t>
                </a:r>
                <a:r>
                  <a:rPr lang="de-DE" sz="1600" dirty="0" err="1"/>
                  <a:t>change</a:t>
                </a:r>
                <a:r>
                  <a:rPr lang="de-DE" sz="1600" dirty="0"/>
                  <a:t> </a:t>
                </a:r>
                <a:r>
                  <a:rPr lang="de-DE" sz="1600" dirty="0" err="1"/>
                  <a:t>of</a:t>
                </a:r>
                <a:r>
                  <a:rPr lang="de-DE" sz="1600" dirty="0"/>
                  <a:t> </a:t>
                </a:r>
                <a:r>
                  <a:rPr lang="de-DE" sz="1600" dirty="0" err="1"/>
                  <a:t>energy</a:t>
                </a:r>
                <a:r>
                  <a:rPr lang="de-DE" sz="1600" dirty="0"/>
                  <a:t> </a:t>
                </a:r>
                <a:r>
                  <a:rPr lang="de-DE" sz="1600" dirty="0" err="1"/>
                  <a:t>sampling</a:t>
                </a:r>
                <a:r>
                  <a:rPr lang="de-DE" sz="1600" dirty="0"/>
                  <a:t> </a:t>
                </a:r>
                <a:r>
                  <a:rPr lang="de-DE" sz="1600" dirty="0" err="1"/>
                  <a:t>for</a:t>
                </a:r>
                <a:r>
                  <a:rPr lang="de-DE" sz="1600" dirty="0"/>
                  <a:t> </a:t>
                </a:r>
                <a:r>
                  <a:rPr lang="de-DE" sz="1600" dirty="0" err="1"/>
                  <a:t>the</a:t>
                </a:r>
                <a:r>
                  <a:rPr lang="de-DE" sz="1600" dirty="0"/>
                  <a:t> last </a:t>
                </a:r>
                <a:r>
                  <a:rPr lang="de-DE" sz="1600" dirty="0" err="1"/>
                  <a:t>two</a:t>
                </a:r>
                <a:r>
                  <a:rPr lang="de-DE" sz="1600" dirty="0"/>
                  <a:t> </a:t>
                </a:r>
                <a:r>
                  <a:rPr lang="de-DE" sz="1600" dirty="0" err="1"/>
                  <a:t>polarizations</a:t>
                </a:r>
                <a:r>
                  <a:rPr lang="de-DE" sz="1600" dirty="0"/>
                  <a:t> </a:t>
                </a:r>
                <a:r>
                  <a:rPr lang="de-DE" sz="1600" dirty="0" err="1"/>
                  <a:t>from</a:t>
                </a:r>
                <a:r>
                  <a:rPr lang="de-DE" sz="1600" dirty="0"/>
                  <a:t> </a:t>
                </a:r>
                <a14:m>
                  <m:oMath xmlns:m="http://schemas.openxmlformats.org/officeDocument/2006/math">
                    <m:r>
                      <a:rPr lang="de-DE" sz="1600" b="0" i="1" smtClean="0">
                        <a:latin typeface="Cambria Math" panose="02040503050406030204" pitchFamily="18" charset="0"/>
                      </a:rPr>
                      <m:t>𝑑𝐸</m:t>
                    </m:r>
                    <m:r>
                      <a:rPr lang="de-DE" sz="1600" b="0" i="1" smtClean="0">
                        <a:latin typeface="Cambria Math" panose="02040503050406030204" pitchFamily="18" charset="0"/>
                      </a:rPr>
                      <m:t>=0.15</m:t>
                    </m:r>
                    <m:r>
                      <a:rPr lang="de-DE" sz="1600" b="0" i="1" smtClean="0">
                        <a:latin typeface="Cambria Math" panose="02040503050406030204" pitchFamily="18" charset="0"/>
                      </a:rPr>
                      <m:t>𝑒𝑉</m:t>
                    </m:r>
                  </m:oMath>
                </a14:m>
                <a:r>
                  <a:rPr lang="de-DE" sz="1600" dirty="0"/>
                  <a:t> to </a:t>
                </a:r>
                <a14:m>
                  <m:oMath xmlns:m="http://schemas.openxmlformats.org/officeDocument/2006/math">
                    <m:r>
                      <a:rPr lang="de-DE" sz="1600" i="1">
                        <a:latin typeface="Cambria Math" panose="02040503050406030204" pitchFamily="18" charset="0"/>
                      </a:rPr>
                      <m:t>𝑑𝐸</m:t>
                    </m:r>
                    <m:r>
                      <a:rPr lang="de-DE" sz="1600" i="1">
                        <a:latin typeface="Cambria Math" panose="02040503050406030204" pitchFamily="18" charset="0"/>
                      </a:rPr>
                      <m:t>=0.10</m:t>
                    </m:r>
                    <m:r>
                      <a:rPr lang="de-DE" sz="1600" i="1">
                        <a:latin typeface="Cambria Math" panose="02040503050406030204" pitchFamily="18" charset="0"/>
                      </a:rPr>
                      <m:t>𝑒𝑉</m:t>
                    </m:r>
                    <m:r>
                      <a:rPr lang="de-DE" sz="1600" b="0" i="0" smtClean="0">
                        <a:latin typeface="Cambria Math" panose="02040503050406030204" pitchFamily="18" charset="0"/>
                      </a:rPr>
                      <m:t>.</m:t>
                    </m:r>
                  </m:oMath>
                </a14:m>
                <a:endParaRPr lang="de-DE" sz="1600" b="0" dirty="0"/>
              </a:p>
              <a:p>
                <a:r>
                  <a:rPr lang="de-DE" sz="1600" dirty="0"/>
                  <a:t>	</a:t>
                </a:r>
              </a:p>
            </p:txBody>
          </p:sp>
        </mc:Choice>
        <mc:Fallback xmlns="">
          <p:sp>
            <p:nvSpPr>
              <p:cNvPr id="10" name="Textfeld 9"/>
              <p:cNvSpPr txBox="1">
                <a:spLocks noRot="1" noChangeAspect="1" noMove="1" noResize="1" noEditPoints="1" noAdjustHandles="1" noChangeArrowheads="1" noChangeShapeType="1" noTextEdit="1"/>
              </p:cNvSpPr>
              <p:nvPr/>
            </p:nvSpPr>
            <p:spPr>
              <a:xfrm>
                <a:off x="155447" y="1213659"/>
                <a:ext cx="3921433" cy="2062103"/>
              </a:xfrm>
              <a:prstGeom prst="rect">
                <a:avLst/>
              </a:prstGeom>
              <a:blipFill>
                <a:blip r:embed="rId9"/>
                <a:stretch>
                  <a:fillRect l="-776" t="-888"/>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graphicFrame>
            <p:nvGraphicFramePr>
              <p:cNvPr id="11" name="Tabelle 10"/>
              <p:cNvGraphicFramePr>
                <a:graphicFrameLocks noGrp="1"/>
              </p:cNvGraphicFramePr>
              <p:nvPr>
                <p:extLst>
                  <p:ext uri="{D42A27DB-BD31-4B8C-83A1-F6EECF244321}">
                    <p14:modId xmlns:p14="http://schemas.microsoft.com/office/powerpoint/2010/main" val="3763113335"/>
                  </p:ext>
                </p:extLst>
              </p:nvPr>
            </p:nvGraphicFramePr>
            <p:xfrm>
              <a:off x="155447" y="3532198"/>
              <a:ext cx="3859601" cy="2377438"/>
            </p:xfrm>
            <a:graphic>
              <a:graphicData uri="http://schemas.openxmlformats.org/drawingml/2006/table">
                <a:tbl>
                  <a:tblPr firstRow="1" bandRow="1">
                    <a:tableStyleId>{5C22544A-7EE6-4342-B048-85BDC9FD1C3A}</a:tableStyleId>
                  </a:tblPr>
                  <a:tblGrid>
                    <a:gridCol w="1224466">
                      <a:extLst>
                        <a:ext uri="{9D8B030D-6E8A-4147-A177-3AD203B41FA5}">
                          <a16:colId xmlns:a16="http://schemas.microsoft.com/office/drawing/2014/main" val="918947676"/>
                        </a:ext>
                      </a:extLst>
                    </a:gridCol>
                    <a:gridCol w="1540190">
                      <a:extLst>
                        <a:ext uri="{9D8B030D-6E8A-4147-A177-3AD203B41FA5}">
                          <a16:colId xmlns:a16="http://schemas.microsoft.com/office/drawing/2014/main" val="881189583"/>
                        </a:ext>
                      </a:extLst>
                    </a:gridCol>
                    <a:gridCol w="1094945">
                      <a:extLst>
                        <a:ext uri="{9D8B030D-6E8A-4147-A177-3AD203B41FA5}">
                          <a16:colId xmlns:a16="http://schemas.microsoft.com/office/drawing/2014/main" val="1746790980"/>
                        </a:ext>
                      </a:extLst>
                    </a:gridCol>
                  </a:tblGrid>
                  <a:tr h="339634">
                    <a:tc>
                      <a:txBody>
                        <a:bodyPr/>
                        <a:lstStyle/>
                        <a:p>
                          <a:pPr algn="ctr"/>
                          <a:r>
                            <a:rPr lang="de-DE" sz="1400" dirty="0" err="1"/>
                            <a:t>polariztion</a:t>
                          </a:r>
                          <a:endParaRPr lang="de-DE" sz="1400" dirty="0"/>
                        </a:p>
                      </a:txBody>
                      <a:tcPr/>
                    </a:tc>
                    <a:tc>
                      <a:txBody>
                        <a:bodyPr/>
                        <a:lstStyle/>
                        <a:p>
                          <a:pPr algn="ctr"/>
                          <a:r>
                            <a:rPr lang="de-DE" sz="1400" dirty="0"/>
                            <a:t>Offset </a:t>
                          </a:r>
                          <a14:m>
                            <m:oMath xmlns:m="http://schemas.openxmlformats.org/officeDocument/2006/math">
                              <m:r>
                                <a:rPr lang="de-DE" sz="1400" b="1" i="0" smtClean="0">
                                  <a:latin typeface="Cambria Math" panose="02040503050406030204" pitchFamily="18" charset="0"/>
                                </a:rPr>
                                <m:t>𝚫</m:t>
                              </m:r>
                              <m:r>
                                <a:rPr lang="de-DE" sz="1400" b="1" i="0" smtClean="0">
                                  <a:latin typeface="Cambria Math" panose="02040503050406030204" pitchFamily="18" charset="0"/>
                                </a:rPr>
                                <m:t>𝐄</m:t>
                              </m:r>
                              <m:r>
                                <a:rPr lang="de-DE" sz="1400" b="1" i="0" smtClean="0">
                                  <a:latin typeface="Cambria Math" panose="02040503050406030204" pitchFamily="18" charset="0"/>
                                </a:rPr>
                                <m:t> [</m:t>
                              </m:r>
                              <m:r>
                                <a:rPr lang="de-DE" sz="1400" b="1" i="0" smtClean="0">
                                  <a:latin typeface="Cambria Math" panose="02040503050406030204" pitchFamily="18" charset="0"/>
                                </a:rPr>
                                <m:t>𝐞𝐕</m:t>
                              </m:r>
                              <m:r>
                                <a:rPr lang="de-DE" sz="1400" b="1" i="0" smtClean="0">
                                  <a:latin typeface="Cambria Math" panose="02040503050406030204" pitchFamily="18" charset="0"/>
                                </a:rPr>
                                <m:t>]</m:t>
                              </m:r>
                            </m:oMath>
                          </a14:m>
                          <a:endParaRPr lang="de-DE" sz="1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de-DE" sz="1400" b="0" i="1" smtClean="0">
                                        <a:latin typeface="Cambria Math" panose="02040503050406030204" pitchFamily="18" charset="0"/>
                                      </a:rPr>
                                    </m:ctrlPr>
                                  </m:sSupPr>
                                  <m:e>
                                    <m:r>
                                      <a:rPr lang="de-DE" sz="1400" b="0" i="1" smtClean="0">
                                        <a:latin typeface="Cambria Math" panose="02040503050406030204" pitchFamily="18" charset="0"/>
                                      </a:rPr>
                                      <m:t>𝜒</m:t>
                                    </m:r>
                                  </m:e>
                                  <m:sup>
                                    <m:r>
                                      <a:rPr lang="de-DE" sz="1400" b="0" i="1" smtClean="0">
                                        <a:latin typeface="Cambria Math" panose="02040503050406030204" pitchFamily="18" charset="0"/>
                                      </a:rPr>
                                      <m:t>2</m:t>
                                    </m:r>
                                  </m:sup>
                                </m:sSup>
                                <m:d>
                                  <m:dPr>
                                    <m:ctrlPr>
                                      <a:rPr lang="de-DE" sz="1400" b="0" i="1" smtClean="0">
                                        <a:latin typeface="Cambria Math" panose="02040503050406030204" pitchFamily="18" charset="0"/>
                                      </a:rPr>
                                    </m:ctrlPr>
                                  </m:dPr>
                                  <m:e>
                                    <m:r>
                                      <m:rPr>
                                        <m:sty m:val="p"/>
                                      </m:rPr>
                                      <a:rPr lang="de-DE" sz="1400" b="0" i="0" smtClean="0">
                                        <a:latin typeface="Cambria Math" panose="02040503050406030204" pitchFamily="18" charset="0"/>
                                      </a:rPr>
                                      <m:t>Δ</m:t>
                                    </m:r>
                                    <m:r>
                                      <a:rPr lang="de-DE" sz="1400" b="0" i="1" smtClean="0">
                                        <a:latin typeface="Cambria Math" panose="02040503050406030204" pitchFamily="18" charset="0"/>
                                      </a:rPr>
                                      <m:t>𝐸</m:t>
                                    </m:r>
                                  </m:e>
                                </m:d>
                              </m:oMath>
                            </m:oMathPara>
                          </a14:m>
                          <a:endParaRPr lang="de-DE" sz="1400" dirty="0"/>
                        </a:p>
                      </a:txBody>
                      <a:tcPr/>
                    </a:tc>
                    <a:extLst>
                      <a:ext uri="{0D108BD9-81ED-4DB2-BD59-A6C34878D82A}">
                        <a16:rowId xmlns:a16="http://schemas.microsoft.com/office/drawing/2014/main" val="173248309"/>
                      </a:ext>
                    </a:extLst>
                  </a:tr>
                  <a:tr h="339634">
                    <a:tc>
                      <a:txBody>
                        <a:bodyPr/>
                        <a:lstStyle/>
                        <a:p>
                          <a:pPr algn="ctr"/>
                          <a:r>
                            <a:rPr lang="de-DE" sz="1400" dirty="0"/>
                            <a:t>LCP(575)</a:t>
                          </a:r>
                        </a:p>
                      </a:txBody>
                      <a:tcPr/>
                    </a:tc>
                    <a:tc>
                      <a:txBody>
                        <a:bodyPr/>
                        <a:lstStyle/>
                        <a:p>
                          <a:pPr algn="ct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8.33</m:t>
                                </m:r>
                                <m:r>
                                  <a:rPr lang="de-DE" sz="1400" b="0" i="1" dirty="0" smtClean="0">
                                    <a:latin typeface="Cambria Math" panose="02040503050406030204" pitchFamily="18" charset="0"/>
                                  </a:rPr>
                                  <m:t>±0.15</m:t>
                                </m:r>
                              </m:oMath>
                            </m:oMathPara>
                          </a14:m>
                          <a:endParaRPr lang="de-DE" sz="1400" dirty="0"/>
                        </a:p>
                      </a:txBody>
                      <a:tcPr/>
                    </a:tc>
                    <a:tc>
                      <a:txBody>
                        <a:bodyPr/>
                        <a:lstStyle/>
                        <a:p>
                          <a:pPr algn="ctr"/>
                          <a:r>
                            <a:rPr lang="de-DE" sz="1400" dirty="0"/>
                            <a:t>0.6247</a:t>
                          </a:r>
                        </a:p>
                      </a:txBody>
                      <a:tcPr/>
                    </a:tc>
                    <a:extLst>
                      <a:ext uri="{0D108BD9-81ED-4DB2-BD59-A6C34878D82A}">
                        <a16:rowId xmlns:a16="http://schemas.microsoft.com/office/drawing/2014/main" val="1687956241"/>
                      </a:ext>
                    </a:extLst>
                  </a:tr>
                  <a:tr h="339634">
                    <a:tc>
                      <a:txBody>
                        <a:bodyPr/>
                        <a:lstStyle/>
                        <a:p>
                          <a:pPr algn="ctr"/>
                          <a:r>
                            <a:rPr lang="de-DE" sz="1400" dirty="0"/>
                            <a:t>LV(960)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8.</m:t>
                                </m:r>
                                <m:r>
                                  <a:rPr lang="de-DE" sz="1400" b="0" i="1" dirty="0" smtClean="0">
                                    <a:latin typeface="Cambria Math" panose="02040503050406030204" pitchFamily="18" charset="0"/>
                                  </a:rPr>
                                  <m:t>48±0.15</m:t>
                                </m:r>
                              </m:oMath>
                            </m:oMathPara>
                          </a14:m>
                          <a:endParaRPr lang="de-DE" sz="1400" dirty="0"/>
                        </a:p>
                      </a:txBody>
                      <a:tcPr/>
                    </a:tc>
                    <a:tc>
                      <a:txBody>
                        <a:bodyPr/>
                        <a:lstStyle/>
                        <a:p>
                          <a:pPr algn="ctr"/>
                          <a:r>
                            <a:rPr lang="de-DE" sz="1400" dirty="0"/>
                            <a:t>1.4921</a:t>
                          </a:r>
                        </a:p>
                      </a:txBody>
                      <a:tcPr/>
                    </a:tc>
                    <a:extLst>
                      <a:ext uri="{0D108BD9-81ED-4DB2-BD59-A6C34878D82A}">
                        <a16:rowId xmlns:a16="http://schemas.microsoft.com/office/drawing/2014/main" val="3270821845"/>
                      </a:ext>
                    </a:extLst>
                  </a:tr>
                  <a:tr h="339634">
                    <a:tc>
                      <a:txBody>
                        <a:bodyPr/>
                        <a:lstStyle/>
                        <a:p>
                          <a:pPr algn="ctr"/>
                          <a:r>
                            <a:rPr lang="de-DE" sz="1400" dirty="0"/>
                            <a:t>RCP(1324)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8.</m:t>
                                </m:r>
                                <m:r>
                                  <a:rPr lang="de-DE" sz="1400" b="0" i="1" dirty="0" smtClean="0">
                                    <a:latin typeface="Cambria Math" panose="02040503050406030204" pitchFamily="18" charset="0"/>
                                  </a:rPr>
                                  <m:t>48±0.15</m:t>
                                </m:r>
                              </m:oMath>
                            </m:oMathPara>
                          </a14:m>
                          <a:endParaRPr lang="de-DE" sz="1400" dirty="0"/>
                        </a:p>
                      </a:txBody>
                      <a:tcPr/>
                    </a:tc>
                    <a:tc>
                      <a:txBody>
                        <a:bodyPr/>
                        <a:lstStyle/>
                        <a:p>
                          <a:pPr algn="ctr"/>
                          <a:r>
                            <a:rPr lang="de-DE" sz="1400" dirty="0"/>
                            <a:t>0.8338</a:t>
                          </a:r>
                        </a:p>
                      </a:txBody>
                      <a:tcPr/>
                    </a:tc>
                    <a:extLst>
                      <a:ext uri="{0D108BD9-81ED-4DB2-BD59-A6C34878D82A}">
                        <a16:rowId xmlns:a16="http://schemas.microsoft.com/office/drawing/2014/main" val="442887772"/>
                      </a:ext>
                    </a:extLst>
                  </a:tr>
                  <a:tr h="339634">
                    <a:tc>
                      <a:txBody>
                        <a:bodyPr/>
                        <a:lstStyle/>
                        <a:p>
                          <a:pPr algn="ctr"/>
                          <a:r>
                            <a:rPr lang="de-DE" sz="1400" dirty="0"/>
                            <a:t>LH(1713)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8.</m:t>
                                </m:r>
                                <m:r>
                                  <a:rPr lang="de-DE" sz="1400" b="0" i="1" dirty="0" smtClean="0">
                                    <a:latin typeface="Cambria Math" panose="02040503050406030204" pitchFamily="18" charset="0"/>
                                  </a:rPr>
                                  <m:t>18±0.15</m:t>
                                </m:r>
                              </m:oMath>
                            </m:oMathPara>
                          </a14:m>
                          <a:endParaRPr lang="de-DE" sz="1400" dirty="0"/>
                        </a:p>
                      </a:txBody>
                      <a:tcPr/>
                    </a:tc>
                    <a:tc>
                      <a:txBody>
                        <a:bodyPr/>
                        <a:lstStyle/>
                        <a:p>
                          <a:pPr algn="ctr"/>
                          <a:r>
                            <a:rPr lang="de-DE" sz="1400" dirty="0"/>
                            <a:t>0.3984</a:t>
                          </a:r>
                        </a:p>
                      </a:txBody>
                      <a:tcPr/>
                    </a:tc>
                    <a:extLst>
                      <a:ext uri="{0D108BD9-81ED-4DB2-BD59-A6C34878D82A}">
                        <a16:rowId xmlns:a16="http://schemas.microsoft.com/office/drawing/2014/main" val="2725126437"/>
                      </a:ext>
                    </a:extLst>
                  </a:tr>
                  <a:tr h="339634">
                    <a:tc>
                      <a:txBody>
                        <a:bodyPr/>
                        <a:lstStyle/>
                        <a:p>
                          <a:pPr algn="ctr"/>
                          <a:r>
                            <a:rPr lang="de-DE" sz="1400" dirty="0"/>
                            <a:t>RCP(2057)</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b="0" i="1" dirty="0" smtClean="0">
                                    <a:latin typeface="Cambria Math" panose="02040503050406030204" pitchFamily="18" charset="0"/>
                                  </a:rPr>
                                  <m:t>1.00±0.10</m:t>
                                </m:r>
                              </m:oMath>
                            </m:oMathPara>
                          </a14:m>
                          <a:endParaRPr lang="de-DE" sz="1400" dirty="0"/>
                        </a:p>
                      </a:txBody>
                      <a:tcPr/>
                    </a:tc>
                    <a:tc>
                      <a:txBody>
                        <a:bodyPr/>
                        <a:lstStyle/>
                        <a:p>
                          <a:pPr algn="ctr"/>
                          <a:r>
                            <a:rPr lang="de-DE" sz="1400" dirty="0"/>
                            <a:t>0.4927</a:t>
                          </a:r>
                        </a:p>
                      </a:txBody>
                      <a:tcPr/>
                    </a:tc>
                    <a:extLst>
                      <a:ext uri="{0D108BD9-81ED-4DB2-BD59-A6C34878D82A}">
                        <a16:rowId xmlns:a16="http://schemas.microsoft.com/office/drawing/2014/main" val="733776554"/>
                      </a:ext>
                    </a:extLst>
                  </a:tr>
                  <a:tr h="339634">
                    <a:tc>
                      <a:txBody>
                        <a:bodyPr/>
                        <a:lstStyle/>
                        <a:p>
                          <a:pPr algn="ctr"/>
                          <a:r>
                            <a:rPr lang="de-DE" sz="1400" dirty="0"/>
                            <a:t>LV(2595)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b="0" i="1" dirty="0" smtClean="0">
                                    <a:latin typeface="Cambria Math" panose="02040503050406030204" pitchFamily="18" charset="0"/>
                                  </a:rPr>
                                  <m:t>1.09±0.10</m:t>
                                </m:r>
                              </m:oMath>
                            </m:oMathPara>
                          </a14:m>
                          <a:endParaRPr lang="de-DE" sz="1400" dirty="0"/>
                        </a:p>
                      </a:txBody>
                      <a:tcPr/>
                    </a:tc>
                    <a:tc>
                      <a:txBody>
                        <a:bodyPr/>
                        <a:lstStyle/>
                        <a:p>
                          <a:pPr algn="ctr"/>
                          <a:r>
                            <a:rPr lang="de-DE" sz="1400" dirty="0"/>
                            <a:t>0.9376</a:t>
                          </a:r>
                        </a:p>
                      </a:txBody>
                      <a:tcPr/>
                    </a:tc>
                    <a:extLst>
                      <a:ext uri="{0D108BD9-81ED-4DB2-BD59-A6C34878D82A}">
                        <a16:rowId xmlns:a16="http://schemas.microsoft.com/office/drawing/2014/main" val="1551764024"/>
                      </a:ext>
                    </a:extLst>
                  </a:tr>
                </a:tbl>
              </a:graphicData>
            </a:graphic>
          </p:graphicFrame>
        </mc:Choice>
        <mc:Fallback xmlns="">
          <p:graphicFrame>
            <p:nvGraphicFramePr>
              <p:cNvPr id="11" name="Tabelle 10"/>
              <p:cNvGraphicFramePr>
                <a:graphicFrameLocks noGrp="1"/>
              </p:cNvGraphicFramePr>
              <p:nvPr>
                <p:extLst>
                  <p:ext uri="{D42A27DB-BD31-4B8C-83A1-F6EECF244321}">
                    <p14:modId xmlns:p14="http://schemas.microsoft.com/office/powerpoint/2010/main" val="3763113335"/>
                  </p:ext>
                </p:extLst>
              </p:nvPr>
            </p:nvGraphicFramePr>
            <p:xfrm>
              <a:off x="155447" y="3532198"/>
              <a:ext cx="3859601" cy="2377438"/>
            </p:xfrm>
            <a:graphic>
              <a:graphicData uri="http://schemas.openxmlformats.org/drawingml/2006/table">
                <a:tbl>
                  <a:tblPr firstRow="1" bandRow="1">
                    <a:tableStyleId>{5C22544A-7EE6-4342-B048-85BDC9FD1C3A}</a:tableStyleId>
                  </a:tblPr>
                  <a:tblGrid>
                    <a:gridCol w="1224466">
                      <a:extLst>
                        <a:ext uri="{9D8B030D-6E8A-4147-A177-3AD203B41FA5}">
                          <a16:colId xmlns:a16="http://schemas.microsoft.com/office/drawing/2014/main" val="918947676"/>
                        </a:ext>
                      </a:extLst>
                    </a:gridCol>
                    <a:gridCol w="1540190">
                      <a:extLst>
                        <a:ext uri="{9D8B030D-6E8A-4147-A177-3AD203B41FA5}">
                          <a16:colId xmlns:a16="http://schemas.microsoft.com/office/drawing/2014/main" val="881189583"/>
                        </a:ext>
                      </a:extLst>
                    </a:gridCol>
                    <a:gridCol w="1094945">
                      <a:extLst>
                        <a:ext uri="{9D8B030D-6E8A-4147-A177-3AD203B41FA5}">
                          <a16:colId xmlns:a16="http://schemas.microsoft.com/office/drawing/2014/main" val="1746790980"/>
                        </a:ext>
                      </a:extLst>
                    </a:gridCol>
                  </a:tblGrid>
                  <a:tr h="339634">
                    <a:tc>
                      <a:txBody>
                        <a:bodyPr/>
                        <a:lstStyle/>
                        <a:p>
                          <a:pPr algn="ctr"/>
                          <a:r>
                            <a:rPr lang="de-DE" sz="1400" dirty="0" err="1" smtClean="0"/>
                            <a:t>polariztion</a:t>
                          </a:r>
                          <a:endParaRPr lang="de-DE" sz="1400" dirty="0"/>
                        </a:p>
                      </a:txBody>
                      <a:tcPr/>
                    </a:tc>
                    <a:tc>
                      <a:txBody>
                        <a:bodyPr/>
                        <a:lstStyle/>
                        <a:p>
                          <a:endParaRPr lang="de-DE"/>
                        </a:p>
                      </a:txBody>
                      <a:tcPr>
                        <a:blipFill>
                          <a:blip r:embed="rId10"/>
                          <a:stretch>
                            <a:fillRect l="-79842" t="-1786" r="-72727" b="-605357"/>
                          </a:stretch>
                        </a:blipFill>
                      </a:tcPr>
                    </a:tc>
                    <a:tc>
                      <a:txBody>
                        <a:bodyPr/>
                        <a:lstStyle/>
                        <a:p>
                          <a:endParaRPr lang="de-DE"/>
                        </a:p>
                      </a:txBody>
                      <a:tcPr>
                        <a:blipFill>
                          <a:blip r:embed="rId10"/>
                          <a:stretch>
                            <a:fillRect l="-252778" t="-1786" r="-2222" b="-605357"/>
                          </a:stretch>
                        </a:blipFill>
                      </a:tcPr>
                    </a:tc>
                    <a:extLst>
                      <a:ext uri="{0D108BD9-81ED-4DB2-BD59-A6C34878D82A}">
                        <a16:rowId xmlns:a16="http://schemas.microsoft.com/office/drawing/2014/main" val="173248309"/>
                      </a:ext>
                    </a:extLst>
                  </a:tr>
                  <a:tr h="339634">
                    <a:tc>
                      <a:txBody>
                        <a:bodyPr/>
                        <a:lstStyle/>
                        <a:p>
                          <a:pPr algn="ctr"/>
                          <a:r>
                            <a:rPr lang="de-DE" sz="1400" dirty="0" smtClean="0"/>
                            <a:t>LCP(575)</a:t>
                          </a:r>
                          <a:endParaRPr lang="de-DE" sz="1400" dirty="0"/>
                        </a:p>
                      </a:txBody>
                      <a:tcPr/>
                    </a:tc>
                    <a:tc>
                      <a:txBody>
                        <a:bodyPr/>
                        <a:lstStyle/>
                        <a:p>
                          <a:endParaRPr lang="de-DE"/>
                        </a:p>
                      </a:txBody>
                      <a:tcPr>
                        <a:blipFill>
                          <a:blip r:embed="rId10"/>
                          <a:stretch>
                            <a:fillRect l="-79842" t="-101786" r="-72727" b="-505357"/>
                          </a:stretch>
                        </a:blipFill>
                      </a:tcPr>
                    </a:tc>
                    <a:tc>
                      <a:txBody>
                        <a:bodyPr/>
                        <a:lstStyle/>
                        <a:p>
                          <a:pPr algn="ctr"/>
                          <a:r>
                            <a:rPr lang="de-DE" sz="1400" dirty="0" smtClean="0"/>
                            <a:t>0.6247</a:t>
                          </a:r>
                          <a:endParaRPr lang="de-DE" sz="1400" dirty="0"/>
                        </a:p>
                      </a:txBody>
                      <a:tcPr/>
                    </a:tc>
                    <a:extLst>
                      <a:ext uri="{0D108BD9-81ED-4DB2-BD59-A6C34878D82A}">
                        <a16:rowId xmlns:a16="http://schemas.microsoft.com/office/drawing/2014/main" val="1687956241"/>
                      </a:ext>
                    </a:extLst>
                  </a:tr>
                  <a:tr h="339634">
                    <a:tc>
                      <a:txBody>
                        <a:bodyPr/>
                        <a:lstStyle/>
                        <a:p>
                          <a:pPr algn="ctr"/>
                          <a:r>
                            <a:rPr lang="de-DE" sz="1400" dirty="0" smtClean="0"/>
                            <a:t>LV(960)</a:t>
                          </a:r>
                          <a:endParaRPr lang="de-DE" sz="1400" dirty="0"/>
                        </a:p>
                      </a:txBody>
                      <a:tcPr/>
                    </a:tc>
                    <a:tc>
                      <a:txBody>
                        <a:bodyPr/>
                        <a:lstStyle/>
                        <a:p>
                          <a:endParaRPr lang="de-DE"/>
                        </a:p>
                      </a:txBody>
                      <a:tcPr>
                        <a:blipFill>
                          <a:blip r:embed="rId10"/>
                          <a:stretch>
                            <a:fillRect l="-79842" t="-201786" r="-72727" b="-405357"/>
                          </a:stretch>
                        </a:blipFill>
                      </a:tcPr>
                    </a:tc>
                    <a:tc>
                      <a:txBody>
                        <a:bodyPr/>
                        <a:lstStyle/>
                        <a:p>
                          <a:pPr algn="ctr"/>
                          <a:r>
                            <a:rPr lang="de-DE" sz="1400" dirty="0" smtClean="0"/>
                            <a:t>1.4921</a:t>
                          </a:r>
                          <a:endParaRPr lang="de-DE" sz="1400" dirty="0"/>
                        </a:p>
                      </a:txBody>
                      <a:tcPr/>
                    </a:tc>
                    <a:extLst>
                      <a:ext uri="{0D108BD9-81ED-4DB2-BD59-A6C34878D82A}">
                        <a16:rowId xmlns:a16="http://schemas.microsoft.com/office/drawing/2014/main" val="3270821845"/>
                      </a:ext>
                    </a:extLst>
                  </a:tr>
                  <a:tr h="339634">
                    <a:tc>
                      <a:txBody>
                        <a:bodyPr/>
                        <a:lstStyle/>
                        <a:p>
                          <a:pPr algn="ctr"/>
                          <a:r>
                            <a:rPr lang="de-DE" sz="1400" dirty="0" smtClean="0"/>
                            <a:t>RCP(1324)</a:t>
                          </a:r>
                          <a:endParaRPr lang="de-DE" sz="1400" dirty="0"/>
                        </a:p>
                      </a:txBody>
                      <a:tcPr/>
                    </a:tc>
                    <a:tc>
                      <a:txBody>
                        <a:bodyPr/>
                        <a:lstStyle/>
                        <a:p>
                          <a:endParaRPr lang="de-DE"/>
                        </a:p>
                      </a:txBody>
                      <a:tcPr>
                        <a:blipFill>
                          <a:blip r:embed="rId10"/>
                          <a:stretch>
                            <a:fillRect l="-79842" t="-307273" r="-72727" b="-312727"/>
                          </a:stretch>
                        </a:blipFill>
                      </a:tcPr>
                    </a:tc>
                    <a:tc>
                      <a:txBody>
                        <a:bodyPr/>
                        <a:lstStyle/>
                        <a:p>
                          <a:pPr algn="ctr"/>
                          <a:r>
                            <a:rPr lang="de-DE" sz="1400" dirty="0" smtClean="0"/>
                            <a:t>0.8338</a:t>
                          </a:r>
                          <a:endParaRPr lang="de-DE" sz="1400" dirty="0"/>
                        </a:p>
                      </a:txBody>
                      <a:tcPr/>
                    </a:tc>
                    <a:extLst>
                      <a:ext uri="{0D108BD9-81ED-4DB2-BD59-A6C34878D82A}">
                        <a16:rowId xmlns:a16="http://schemas.microsoft.com/office/drawing/2014/main" val="442887772"/>
                      </a:ext>
                    </a:extLst>
                  </a:tr>
                  <a:tr h="339634">
                    <a:tc>
                      <a:txBody>
                        <a:bodyPr/>
                        <a:lstStyle/>
                        <a:p>
                          <a:pPr algn="ctr"/>
                          <a:r>
                            <a:rPr lang="de-DE" sz="1400" dirty="0" smtClean="0"/>
                            <a:t>LH(1713)</a:t>
                          </a:r>
                          <a:endParaRPr lang="de-DE" sz="1400" dirty="0"/>
                        </a:p>
                      </a:txBody>
                      <a:tcPr/>
                    </a:tc>
                    <a:tc>
                      <a:txBody>
                        <a:bodyPr/>
                        <a:lstStyle/>
                        <a:p>
                          <a:endParaRPr lang="de-DE"/>
                        </a:p>
                      </a:txBody>
                      <a:tcPr>
                        <a:blipFill>
                          <a:blip r:embed="rId10"/>
                          <a:stretch>
                            <a:fillRect l="-79842" t="-400000" r="-72727" b="-207143"/>
                          </a:stretch>
                        </a:blipFill>
                      </a:tcPr>
                    </a:tc>
                    <a:tc>
                      <a:txBody>
                        <a:bodyPr/>
                        <a:lstStyle/>
                        <a:p>
                          <a:pPr algn="ctr"/>
                          <a:r>
                            <a:rPr lang="de-DE" sz="1400" dirty="0" smtClean="0"/>
                            <a:t>0.3984</a:t>
                          </a:r>
                          <a:endParaRPr lang="de-DE" sz="1400" dirty="0"/>
                        </a:p>
                      </a:txBody>
                      <a:tcPr/>
                    </a:tc>
                    <a:extLst>
                      <a:ext uri="{0D108BD9-81ED-4DB2-BD59-A6C34878D82A}">
                        <a16:rowId xmlns:a16="http://schemas.microsoft.com/office/drawing/2014/main" val="2725126437"/>
                      </a:ext>
                    </a:extLst>
                  </a:tr>
                  <a:tr h="339634">
                    <a:tc>
                      <a:txBody>
                        <a:bodyPr/>
                        <a:lstStyle/>
                        <a:p>
                          <a:pPr algn="ctr"/>
                          <a:r>
                            <a:rPr lang="de-DE" sz="1400" dirty="0" smtClean="0"/>
                            <a:t>RCP(2057)</a:t>
                          </a:r>
                          <a:endParaRPr lang="de-DE" sz="1400" dirty="0"/>
                        </a:p>
                      </a:txBody>
                      <a:tcPr/>
                    </a:tc>
                    <a:tc>
                      <a:txBody>
                        <a:bodyPr/>
                        <a:lstStyle/>
                        <a:p>
                          <a:endParaRPr lang="de-DE"/>
                        </a:p>
                      </a:txBody>
                      <a:tcPr>
                        <a:blipFill>
                          <a:blip r:embed="rId10"/>
                          <a:stretch>
                            <a:fillRect l="-79842" t="-500000" r="-72727" b="-107143"/>
                          </a:stretch>
                        </a:blipFill>
                      </a:tcPr>
                    </a:tc>
                    <a:tc>
                      <a:txBody>
                        <a:bodyPr/>
                        <a:lstStyle/>
                        <a:p>
                          <a:pPr algn="ctr"/>
                          <a:r>
                            <a:rPr lang="de-DE" sz="1400" dirty="0" smtClean="0"/>
                            <a:t>0.4927</a:t>
                          </a:r>
                          <a:endParaRPr lang="de-DE" sz="1400" dirty="0"/>
                        </a:p>
                      </a:txBody>
                      <a:tcPr/>
                    </a:tc>
                    <a:extLst>
                      <a:ext uri="{0D108BD9-81ED-4DB2-BD59-A6C34878D82A}">
                        <a16:rowId xmlns:a16="http://schemas.microsoft.com/office/drawing/2014/main" val="733776554"/>
                      </a:ext>
                    </a:extLst>
                  </a:tr>
                  <a:tr h="339634">
                    <a:tc>
                      <a:txBody>
                        <a:bodyPr/>
                        <a:lstStyle/>
                        <a:p>
                          <a:pPr algn="ctr"/>
                          <a:r>
                            <a:rPr lang="de-DE" sz="1400" dirty="0" smtClean="0"/>
                            <a:t>LV(2595)</a:t>
                          </a:r>
                          <a:endParaRPr lang="de-DE" sz="1400" dirty="0"/>
                        </a:p>
                      </a:txBody>
                      <a:tcPr/>
                    </a:tc>
                    <a:tc>
                      <a:txBody>
                        <a:bodyPr/>
                        <a:lstStyle/>
                        <a:p>
                          <a:endParaRPr lang="de-DE"/>
                        </a:p>
                      </a:txBody>
                      <a:tcPr>
                        <a:blipFill>
                          <a:blip r:embed="rId10"/>
                          <a:stretch>
                            <a:fillRect l="-79842" t="-600000" r="-72727" b="-7143"/>
                          </a:stretch>
                        </a:blipFill>
                      </a:tcPr>
                    </a:tc>
                    <a:tc>
                      <a:txBody>
                        <a:bodyPr/>
                        <a:lstStyle/>
                        <a:p>
                          <a:pPr algn="ctr"/>
                          <a:r>
                            <a:rPr lang="de-DE" sz="1400" dirty="0" smtClean="0"/>
                            <a:t>0.9376</a:t>
                          </a:r>
                          <a:endParaRPr lang="de-DE" sz="1400" dirty="0"/>
                        </a:p>
                      </a:txBody>
                      <a:tcPr/>
                    </a:tc>
                    <a:extLst>
                      <a:ext uri="{0D108BD9-81ED-4DB2-BD59-A6C34878D82A}">
                        <a16:rowId xmlns:a16="http://schemas.microsoft.com/office/drawing/2014/main" val="1551764024"/>
                      </a:ext>
                    </a:extLst>
                  </a:tr>
                </a:tbl>
              </a:graphicData>
            </a:graphic>
          </p:graphicFrame>
        </mc:Fallback>
      </mc:AlternateContent>
    </p:spTree>
    <p:extLst>
      <p:ext uri="{BB962C8B-B14F-4D97-AF65-F5344CB8AC3E}">
        <p14:creationId xmlns:p14="http://schemas.microsoft.com/office/powerpoint/2010/main" val="3093148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30016" y="235249"/>
            <a:ext cx="2571127" cy="1053223"/>
          </a:xfrm>
        </p:spPr>
        <p:txBody>
          <a:bodyPr/>
          <a:lstStyle/>
          <a:p>
            <a:r>
              <a:rPr lang="de-DE" dirty="0" err="1"/>
              <a:t>Results</a:t>
            </a:r>
            <a:endParaRPr lang="de-DE" dirty="0"/>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678" y="1367517"/>
            <a:ext cx="5308251" cy="3534150"/>
          </a:xfrm>
          <a:prstGeom prst="rect">
            <a:avLst/>
          </a:prstGeom>
        </p:spPr>
      </p:pic>
      <p:sp>
        <p:nvSpPr>
          <p:cNvPr id="5" name="Pfeil nach rechts 4"/>
          <p:cNvSpPr/>
          <p:nvPr/>
        </p:nvSpPr>
        <p:spPr>
          <a:xfrm>
            <a:off x="5521228" y="2793770"/>
            <a:ext cx="1199094" cy="681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8621" y="1367517"/>
            <a:ext cx="5356550" cy="3566307"/>
          </a:xfrm>
          <a:prstGeom prst="rect">
            <a:avLst/>
          </a:prstGeom>
        </p:spPr>
      </p:pic>
      <p:sp>
        <p:nvSpPr>
          <p:cNvPr id="7" name="Textfeld 6"/>
          <p:cNvSpPr txBox="1"/>
          <p:nvPr/>
        </p:nvSpPr>
        <p:spPr>
          <a:xfrm>
            <a:off x="781396" y="5153891"/>
            <a:ext cx="6625244" cy="369332"/>
          </a:xfrm>
          <a:prstGeom prst="rect">
            <a:avLst/>
          </a:prstGeom>
          <a:noFill/>
        </p:spPr>
        <p:txBody>
          <a:bodyPr wrap="square" rtlCol="0">
            <a:spAutoFit/>
          </a:bodyPr>
          <a:lstStyle/>
          <a:p>
            <a:r>
              <a:rPr lang="de-DE" dirty="0"/>
              <a:t>The </a:t>
            </a:r>
            <a:r>
              <a:rPr lang="de-DE" dirty="0" err="1"/>
              <a:t>oscilating</a:t>
            </a:r>
            <a:r>
              <a:rPr lang="de-DE" dirty="0"/>
              <a:t> </a:t>
            </a:r>
            <a:r>
              <a:rPr lang="de-DE" dirty="0" err="1"/>
              <a:t>is</a:t>
            </a:r>
            <a:r>
              <a:rPr lang="de-DE" dirty="0"/>
              <a:t> still </a:t>
            </a:r>
            <a:r>
              <a:rPr lang="de-DE" dirty="0" err="1"/>
              <a:t>present</a:t>
            </a:r>
            <a:r>
              <a:rPr lang="de-DE" dirty="0"/>
              <a:t> in </a:t>
            </a:r>
            <a:r>
              <a:rPr lang="de-DE" dirty="0" err="1"/>
              <a:t>the</a:t>
            </a:r>
            <a:r>
              <a:rPr lang="de-DE" dirty="0"/>
              <a:t> </a:t>
            </a:r>
            <a:r>
              <a:rPr lang="de-DE" dirty="0" err="1"/>
              <a:t>data</a:t>
            </a:r>
            <a:r>
              <a:rPr lang="de-DE" dirty="0"/>
              <a:t>, but </a:t>
            </a:r>
            <a:r>
              <a:rPr lang="de-DE" dirty="0" err="1"/>
              <a:t>it</a:t>
            </a:r>
            <a:r>
              <a:rPr lang="de-DE" dirty="0"/>
              <a:t> </a:t>
            </a:r>
            <a:r>
              <a:rPr lang="de-DE" dirty="0" err="1"/>
              <a:t>decreased</a:t>
            </a:r>
            <a:r>
              <a:rPr lang="de-DE" dirty="0"/>
              <a:t>.</a:t>
            </a:r>
          </a:p>
        </p:txBody>
      </p:sp>
    </p:spTree>
    <p:extLst>
      <p:ext uri="{BB962C8B-B14F-4D97-AF65-F5344CB8AC3E}">
        <p14:creationId xmlns:p14="http://schemas.microsoft.com/office/powerpoint/2010/main" val="166565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69848" y="484632"/>
            <a:ext cx="2363308" cy="853717"/>
          </a:xfrm>
        </p:spPr>
        <p:txBody>
          <a:bodyPr/>
          <a:lstStyle/>
          <a:p>
            <a:r>
              <a:rPr lang="de-DE" dirty="0" err="1"/>
              <a:t>outline</a:t>
            </a:r>
            <a:endParaRPr lang="de-DE" dirty="0"/>
          </a:p>
        </p:txBody>
      </p:sp>
      <p:sp>
        <p:nvSpPr>
          <p:cNvPr id="3" name="Inhaltsplatzhalter 2"/>
          <p:cNvSpPr>
            <a:spLocks noGrp="1"/>
          </p:cNvSpPr>
          <p:nvPr>
            <p:ph idx="1"/>
          </p:nvPr>
        </p:nvSpPr>
        <p:spPr>
          <a:xfrm>
            <a:off x="1069848" y="1747335"/>
            <a:ext cx="10058400" cy="4050792"/>
          </a:xfrm>
        </p:spPr>
        <p:txBody>
          <a:bodyPr/>
          <a:lstStyle/>
          <a:p>
            <a:pPr marL="514350" indent="-514350">
              <a:buFont typeface="+mj-lt"/>
              <a:buAutoNum type="romanUcPeriod"/>
            </a:pPr>
            <a:r>
              <a:rPr lang="de-DE" dirty="0" err="1"/>
              <a:t>Introduction</a:t>
            </a:r>
            <a:endParaRPr lang="de-DE" dirty="0"/>
          </a:p>
          <a:p>
            <a:pPr marL="457200" indent="-457200">
              <a:buFont typeface="+mj-lt"/>
              <a:buAutoNum type="romanUcPeriod"/>
            </a:pPr>
            <a:r>
              <a:rPr lang="de-DE" dirty="0" err="1"/>
              <a:t>Presenting</a:t>
            </a:r>
            <a:r>
              <a:rPr lang="de-DE" dirty="0"/>
              <a:t> </a:t>
            </a:r>
            <a:r>
              <a:rPr lang="de-DE" dirty="0" err="1"/>
              <a:t>raw</a:t>
            </a:r>
            <a:r>
              <a:rPr lang="de-DE" dirty="0"/>
              <a:t> </a:t>
            </a:r>
            <a:r>
              <a:rPr lang="de-DE" dirty="0" err="1"/>
              <a:t>data</a:t>
            </a:r>
            <a:r>
              <a:rPr lang="de-DE" dirty="0"/>
              <a:t> </a:t>
            </a:r>
            <a:r>
              <a:rPr lang="de-DE" dirty="0" err="1"/>
              <a:t>from</a:t>
            </a:r>
            <a:r>
              <a:rPr lang="de-DE" dirty="0"/>
              <a:t> </a:t>
            </a:r>
            <a:r>
              <a:rPr lang="de-DE" dirty="0" err="1"/>
              <a:t>the</a:t>
            </a:r>
            <a:r>
              <a:rPr lang="de-DE" dirty="0"/>
              <a:t> </a:t>
            </a:r>
            <a:r>
              <a:rPr lang="de-DE" dirty="0" err="1"/>
              <a:t>experiment</a:t>
            </a:r>
            <a:endParaRPr lang="de-DE" dirty="0"/>
          </a:p>
          <a:p>
            <a:pPr marL="457200" indent="-457200">
              <a:buFont typeface="+mj-lt"/>
              <a:buAutoNum type="romanUcPeriod"/>
            </a:pPr>
            <a:r>
              <a:rPr lang="de-DE" dirty="0"/>
              <a:t>Fitting </a:t>
            </a:r>
            <a:r>
              <a:rPr lang="de-DE" dirty="0" err="1"/>
              <a:t>the</a:t>
            </a:r>
            <a:r>
              <a:rPr lang="de-DE" dirty="0"/>
              <a:t> </a:t>
            </a:r>
            <a:r>
              <a:rPr lang="de-DE" dirty="0" err="1"/>
              <a:t>data</a:t>
            </a:r>
            <a:r>
              <a:rPr lang="de-DE" dirty="0"/>
              <a:t> </a:t>
            </a:r>
            <a:r>
              <a:rPr lang="de-DE" dirty="0" err="1"/>
              <a:t>for</a:t>
            </a:r>
            <a:r>
              <a:rPr lang="de-DE" dirty="0"/>
              <a:t> </a:t>
            </a:r>
            <a:r>
              <a:rPr lang="de-DE" dirty="0" err="1"/>
              <a:t>each</a:t>
            </a:r>
            <a:r>
              <a:rPr lang="de-DE" dirty="0"/>
              <a:t> </a:t>
            </a:r>
            <a:r>
              <a:rPr lang="de-DE" dirty="0" err="1"/>
              <a:t>energy</a:t>
            </a:r>
            <a:endParaRPr lang="de-DE" dirty="0"/>
          </a:p>
          <a:p>
            <a:pPr marL="457200" indent="-457200">
              <a:buFont typeface="+mj-lt"/>
              <a:buAutoNum type="romanUcPeriod"/>
            </a:pPr>
            <a:r>
              <a:rPr lang="de-DE" dirty="0" err="1"/>
              <a:t>Unexpected</a:t>
            </a:r>
            <a:r>
              <a:rPr lang="de-DE" dirty="0"/>
              <a:t> </a:t>
            </a:r>
            <a:r>
              <a:rPr lang="de-DE" dirty="0" err="1"/>
              <a:t>feature</a:t>
            </a:r>
            <a:r>
              <a:rPr lang="de-DE" dirty="0"/>
              <a:t> in </a:t>
            </a:r>
            <a:r>
              <a:rPr lang="de-DE" dirty="0" err="1"/>
              <a:t>the</a:t>
            </a:r>
            <a:r>
              <a:rPr lang="de-DE" dirty="0"/>
              <a:t> </a:t>
            </a:r>
            <a:r>
              <a:rPr lang="de-DE" dirty="0" err="1"/>
              <a:t>data</a:t>
            </a:r>
            <a:endParaRPr lang="de-DE" dirty="0"/>
          </a:p>
          <a:p>
            <a:pPr marL="457200" indent="-457200">
              <a:buFont typeface="+mj-lt"/>
              <a:buAutoNum type="romanUcPeriod"/>
            </a:pPr>
            <a:r>
              <a:rPr lang="de-DE" dirty="0" err="1"/>
              <a:t>Exctracting</a:t>
            </a:r>
            <a:r>
              <a:rPr lang="de-DE" dirty="0"/>
              <a:t> </a:t>
            </a:r>
            <a:r>
              <a:rPr lang="de-DE" dirty="0" err="1"/>
              <a:t>physical</a:t>
            </a:r>
            <a:r>
              <a:rPr lang="de-DE" dirty="0"/>
              <a:t> </a:t>
            </a:r>
            <a:r>
              <a:rPr lang="de-DE" dirty="0" err="1"/>
              <a:t>quantities</a:t>
            </a:r>
            <a:r>
              <a:rPr lang="de-DE" dirty="0"/>
              <a:t> form </a:t>
            </a:r>
            <a:r>
              <a:rPr lang="de-DE" dirty="0" err="1"/>
              <a:t>the</a:t>
            </a:r>
            <a:r>
              <a:rPr lang="de-DE" dirty="0"/>
              <a:t> </a:t>
            </a:r>
            <a:r>
              <a:rPr lang="de-DE" dirty="0" err="1"/>
              <a:t>data</a:t>
            </a:r>
            <a:endParaRPr lang="de-DE" dirty="0"/>
          </a:p>
          <a:p>
            <a:pPr marL="457200" indent="-457200">
              <a:buFont typeface="+mj-lt"/>
              <a:buAutoNum type="romanUcPeriod"/>
            </a:pPr>
            <a:r>
              <a:rPr lang="de-DE" dirty="0"/>
              <a:t>Kramers-</a:t>
            </a:r>
            <a:r>
              <a:rPr lang="de-DE" dirty="0" err="1"/>
              <a:t>Kronig</a:t>
            </a:r>
            <a:r>
              <a:rPr lang="de-DE" dirty="0"/>
              <a:t> Analysis</a:t>
            </a:r>
          </a:p>
          <a:p>
            <a:pPr marL="457200" indent="-457200">
              <a:buFont typeface="+mj-lt"/>
              <a:buAutoNum type="romanUcPeriod"/>
            </a:pPr>
            <a:r>
              <a:rPr lang="de-DE" dirty="0"/>
              <a:t>Total </a:t>
            </a:r>
            <a:r>
              <a:rPr lang="de-DE" dirty="0" err="1"/>
              <a:t>Electron</a:t>
            </a:r>
            <a:r>
              <a:rPr lang="de-DE" dirty="0"/>
              <a:t> </a:t>
            </a:r>
            <a:r>
              <a:rPr lang="de-DE" dirty="0" err="1"/>
              <a:t>Yield</a:t>
            </a:r>
            <a:endParaRPr lang="de-DE" dirty="0"/>
          </a:p>
          <a:p>
            <a:pPr marL="457200" indent="-457200">
              <a:buFont typeface="+mj-lt"/>
              <a:buAutoNum type="romanUcPeriod"/>
            </a:pPr>
            <a:r>
              <a:rPr lang="de-DE" dirty="0" err="1"/>
              <a:t>Magnetic</a:t>
            </a:r>
            <a:r>
              <a:rPr lang="de-DE" dirty="0"/>
              <a:t> </a:t>
            </a:r>
            <a:r>
              <a:rPr lang="de-DE" dirty="0" err="1"/>
              <a:t>Dichorism</a:t>
            </a:r>
            <a:endParaRPr lang="de-DE" dirty="0"/>
          </a:p>
          <a:p>
            <a:pPr marL="457200" indent="-457200">
              <a:buFont typeface="+mj-lt"/>
              <a:buAutoNum type="romanUcPeriod"/>
            </a:pPr>
            <a:r>
              <a:rPr lang="de-DE" dirty="0"/>
              <a:t>Optical </a:t>
            </a:r>
            <a:r>
              <a:rPr lang="de-DE" dirty="0" err="1"/>
              <a:t>Conductivity</a:t>
            </a:r>
            <a:endParaRPr lang="de-DE" dirty="0"/>
          </a:p>
        </p:txBody>
      </p:sp>
    </p:spTree>
    <p:extLst>
      <p:ext uri="{BB962C8B-B14F-4D97-AF65-F5344CB8AC3E}">
        <p14:creationId xmlns:p14="http://schemas.microsoft.com/office/powerpoint/2010/main" val="1807792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2840460" y="2503794"/>
            <a:ext cx="6885432" cy="1685821"/>
          </a:xfrm>
        </p:spPr>
        <p:txBody>
          <a:bodyPr/>
          <a:lstStyle/>
          <a:p>
            <a:pPr marL="0" indent="0">
              <a:buNone/>
            </a:pPr>
            <a:r>
              <a:rPr lang="de-DE" sz="2400" dirty="0">
                <a:solidFill>
                  <a:srgbClr val="9E3611"/>
                </a:solidFill>
              </a:rPr>
              <a:t>V.</a:t>
            </a:r>
            <a:r>
              <a:rPr lang="de-DE" sz="2400" dirty="0"/>
              <a:t> </a:t>
            </a:r>
            <a:r>
              <a:rPr lang="de-DE" sz="2400" dirty="0" err="1"/>
              <a:t>Exctracting</a:t>
            </a:r>
            <a:r>
              <a:rPr lang="de-DE" sz="2400" dirty="0"/>
              <a:t> </a:t>
            </a:r>
            <a:r>
              <a:rPr lang="de-DE" sz="2400" dirty="0" err="1"/>
              <a:t>physical</a:t>
            </a:r>
            <a:r>
              <a:rPr lang="de-DE" sz="2400" dirty="0"/>
              <a:t> </a:t>
            </a:r>
            <a:r>
              <a:rPr lang="de-DE" sz="2400" dirty="0" err="1"/>
              <a:t>quantities</a:t>
            </a:r>
            <a:r>
              <a:rPr lang="de-DE" sz="2400" dirty="0"/>
              <a:t> form </a:t>
            </a:r>
            <a:r>
              <a:rPr lang="de-DE" sz="2400" dirty="0" err="1"/>
              <a:t>the</a:t>
            </a:r>
            <a:r>
              <a:rPr lang="de-DE" sz="2400" dirty="0"/>
              <a:t> </a:t>
            </a:r>
            <a:r>
              <a:rPr lang="de-DE" sz="2400" dirty="0" err="1"/>
              <a:t>data</a:t>
            </a:r>
            <a:endParaRPr lang="de-DE" sz="2400" dirty="0"/>
          </a:p>
          <a:p>
            <a:pPr marL="731520" lvl="1" indent="-457200">
              <a:buFont typeface="+mj-lt"/>
              <a:buAutoNum type="arabicPeriod"/>
            </a:pPr>
            <a:r>
              <a:rPr lang="de-DE" sz="2400" dirty="0" err="1"/>
              <a:t>Complex</a:t>
            </a:r>
            <a:r>
              <a:rPr lang="de-DE" sz="2400" dirty="0"/>
              <a:t> </a:t>
            </a:r>
            <a:r>
              <a:rPr lang="de-DE" sz="2400" dirty="0" err="1"/>
              <a:t>refractive</a:t>
            </a:r>
            <a:r>
              <a:rPr lang="de-DE" sz="2400" dirty="0"/>
              <a:t> </a:t>
            </a:r>
            <a:r>
              <a:rPr lang="de-DE" sz="2400" dirty="0" err="1"/>
              <a:t>index</a:t>
            </a:r>
            <a:endParaRPr lang="de-DE" sz="2400" dirty="0"/>
          </a:p>
          <a:p>
            <a:pPr marL="731520" lvl="1" indent="-457200">
              <a:buFont typeface="+mj-lt"/>
              <a:buAutoNum type="arabicPeriod"/>
            </a:pPr>
            <a:r>
              <a:rPr lang="de-DE" sz="2400" dirty="0"/>
              <a:t>Something </a:t>
            </a:r>
            <a:r>
              <a:rPr lang="de-DE" sz="2400" dirty="0" err="1"/>
              <a:t>else</a:t>
            </a:r>
            <a:endParaRPr lang="de-DE" sz="2400" dirty="0"/>
          </a:p>
          <a:p>
            <a:pPr marL="731520" lvl="1" indent="-457200">
              <a:buFont typeface="+mj-lt"/>
              <a:buAutoNum type="arabicPeriod"/>
            </a:pPr>
            <a:endParaRPr lang="de-DE" dirty="0"/>
          </a:p>
          <a:p>
            <a:endParaRPr lang="de-DE" dirty="0"/>
          </a:p>
        </p:txBody>
      </p:sp>
    </p:spTree>
    <p:extLst>
      <p:ext uri="{BB962C8B-B14F-4D97-AF65-F5344CB8AC3E}">
        <p14:creationId xmlns:p14="http://schemas.microsoft.com/office/powerpoint/2010/main" val="2778311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89560" y="104254"/>
            <a:ext cx="4490258" cy="502575"/>
          </a:xfrm>
        </p:spPr>
        <p:txBody>
          <a:bodyPr>
            <a:noAutofit/>
          </a:bodyPr>
          <a:lstStyle/>
          <a:p>
            <a:r>
              <a:rPr lang="de-DE" sz="2000" u="sng" dirty="0" err="1"/>
              <a:t>Complex</a:t>
            </a:r>
            <a:r>
              <a:rPr lang="de-DE" sz="2000" u="sng" dirty="0"/>
              <a:t> </a:t>
            </a:r>
            <a:r>
              <a:rPr lang="de-DE" sz="2000" u="sng" dirty="0" err="1"/>
              <a:t>refractive</a:t>
            </a:r>
            <a:r>
              <a:rPr lang="de-DE" sz="2000" u="sng" dirty="0"/>
              <a:t> </a:t>
            </a:r>
            <a:r>
              <a:rPr lang="de-DE" sz="2000" u="sng" dirty="0" err="1"/>
              <a:t>index</a:t>
            </a:r>
            <a:endParaRPr lang="de-DE" sz="2000" u="sng"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a:xfrm>
                <a:off x="106681" y="606829"/>
                <a:ext cx="5895108" cy="6143106"/>
              </a:xfrm>
            </p:spPr>
            <p:txBody>
              <a:bodyPr>
                <a:noAutofit/>
              </a:bodyPr>
              <a:lstStyle/>
              <a:p>
                <a:pPr marL="0" indent="0">
                  <a:lnSpc>
                    <a:spcPct val="150000"/>
                  </a:lnSpc>
                  <a:spcBef>
                    <a:spcPts val="0"/>
                  </a:spcBef>
                  <a:spcAft>
                    <a:spcPts val="600"/>
                  </a:spcAft>
                  <a:buNone/>
                </a:pPr>
                <a:r>
                  <a:rPr lang="de-DE" sz="1200" dirty="0">
                    <a:latin typeface="Arial" panose="020B0604020202020204" pitchFamily="34" charset="0"/>
                    <a:cs typeface="Arial" panose="020B0604020202020204" pitchFamily="34" charset="0"/>
                  </a:rPr>
                  <a:t>	</a:t>
                </a:r>
                <a:r>
                  <a:rPr lang="de-DE" sz="1100" dirty="0">
                    <a:latin typeface="Arial" panose="020B0604020202020204" pitchFamily="34" charset="0"/>
                    <a:cs typeface="Arial" panose="020B0604020202020204" pitchFamily="34" charset="0"/>
                  </a:rPr>
                  <a:t>The </a:t>
                </a:r>
                <a:r>
                  <a:rPr lang="de-DE" sz="1100" dirty="0" err="1">
                    <a:latin typeface="Arial" panose="020B0604020202020204" pitchFamily="34" charset="0"/>
                    <a:cs typeface="Arial" panose="020B0604020202020204" pitchFamily="34" charset="0"/>
                  </a:rPr>
                  <a:t>main</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goal</a:t>
                </a:r>
                <a:r>
                  <a:rPr lang="de-DE" sz="1100" dirty="0">
                    <a:latin typeface="Arial" panose="020B0604020202020204" pitchFamily="34" charset="0"/>
                    <a:cs typeface="Arial" panose="020B0604020202020204" pitchFamily="34" charset="0"/>
                  </a:rPr>
                  <a:t> in </a:t>
                </a:r>
                <a:r>
                  <a:rPr lang="de-DE" sz="1100" dirty="0" err="1">
                    <a:latin typeface="Arial" panose="020B0604020202020204" pitchFamily="34" charset="0"/>
                    <a:cs typeface="Arial" panose="020B0604020202020204" pitchFamily="34" charset="0"/>
                  </a:rPr>
                  <a:t>this</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experiment</a:t>
                </a:r>
                <a:r>
                  <a:rPr lang="de-DE" sz="1100" dirty="0">
                    <a:latin typeface="Arial" panose="020B0604020202020204" pitchFamily="34" charset="0"/>
                    <a:cs typeface="Arial" panose="020B0604020202020204" pitchFamily="34" charset="0"/>
                  </a:rPr>
                  <a:t> was </a:t>
                </a:r>
                <a:r>
                  <a:rPr lang="de-DE" sz="1100" dirty="0" err="1">
                    <a:latin typeface="Arial" panose="020B0604020202020204" pitchFamily="34" charset="0"/>
                    <a:cs typeface="Arial" panose="020B0604020202020204" pitchFamily="34" charset="0"/>
                  </a:rPr>
                  <a:t>to</a:t>
                </a:r>
                <a:r>
                  <a:rPr lang="de-DE" sz="1100" dirty="0">
                    <a:latin typeface="Arial" panose="020B0604020202020204" pitchFamily="34" charset="0"/>
                    <a:cs typeface="Arial" panose="020B0604020202020204" pitchFamily="34" charset="0"/>
                  </a:rPr>
                  <a:t> find </a:t>
                </a:r>
                <a:r>
                  <a:rPr lang="de-DE" sz="1100" dirty="0" err="1">
                    <a:latin typeface="Arial" panose="020B0604020202020204" pitchFamily="34" charset="0"/>
                    <a:cs typeface="Arial" panose="020B0604020202020204" pitchFamily="34" charset="0"/>
                  </a:rPr>
                  <a:t>the</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complex</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refractive</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index</a:t>
                </a:r>
                <a:r>
                  <a:rPr lang="de-DE" sz="1100" dirty="0">
                    <a:latin typeface="Arial" panose="020B0604020202020204" pitchFamily="34" charset="0"/>
                    <a:cs typeface="Arial" panose="020B0604020202020204" pitchFamily="34" charset="0"/>
                  </a:rPr>
                  <a:t>. In </a:t>
                </a:r>
                <a:r>
                  <a:rPr lang="de-DE" sz="1100" dirty="0" err="1">
                    <a:latin typeface="Arial" panose="020B0604020202020204" pitchFamily="34" charset="0"/>
                    <a:cs typeface="Arial" panose="020B0604020202020204" pitchFamily="34" charset="0"/>
                  </a:rPr>
                  <a:t>regular</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optical</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measurmnets</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one</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can</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obtain</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either</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the</a:t>
                </a:r>
                <a:r>
                  <a:rPr lang="de-DE" sz="1100" dirty="0">
                    <a:latin typeface="Arial" panose="020B0604020202020204" pitchFamily="34" charset="0"/>
                    <a:cs typeface="Arial" panose="020B0604020202020204" pitchFamily="34" charset="0"/>
                  </a:rPr>
                  <a:t> real </a:t>
                </a:r>
                <a:r>
                  <a:rPr lang="de-DE" sz="1100" dirty="0" err="1">
                    <a:latin typeface="Arial" panose="020B0604020202020204" pitchFamily="34" charset="0"/>
                    <a:cs typeface="Arial" panose="020B0604020202020204" pitchFamily="34" charset="0"/>
                  </a:rPr>
                  <a:t>part</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diffraction</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reflection</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experimetns</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or</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the</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imaginary</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part</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abosprtion</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measurments</a:t>
                </a:r>
                <a:r>
                  <a:rPr lang="de-DE" sz="1100" dirty="0">
                    <a:latin typeface="Arial" panose="020B0604020202020204" pitchFamily="34" charset="0"/>
                    <a:cs typeface="Arial" panose="020B0604020202020204" pitchFamily="34" charset="0"/>
                  </a:rPr>
                  <a:t>). The RSXS </a:t>
                </a:r>
                <a:r>
                  <a:rPr lang="de-DE" sz="1100" dirty="0" err="1">
                    <a:latin typeface="Arial" panose="020B0604020202020204" pitchFamily="34" charset="0"/>
                    <a:cs typeface="Arial" panose="020B0604020202020204" pitchFamily="34" charset="0"/>
                  </a:rPr>
                  <a:t>can</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measure</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the</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whole</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comlplex</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refractive</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index</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as</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shown</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by</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Seve</a:t>
                </a:r>
                <a:r>
                  <a:rPr lang="de-DE" sz="1100" dirty="0">
                    <a:latin typeface="Arial" panose="020B0604020202020204" pitchFamily="34" charset="0"/>
                    <a:cs typeface="Arial" panose="020B0604020202020204" pitchFamily="34" charset="0"/>
                  </a:rPr>
                  <a:t> [2]. In </a:t>
                </a:r>
                <a:r>
                  <a:rPr lang="de-DE" sz="1100" dirty="0" err="1">
                    <a:latin typeface="Arial" panose="020B0604020202020204" pitchFamily="34" charset="0"/>
                    <a:cs typeface="Arial" panose="020B0604020202020204" pitchFamily="34" charset="0"/>
                  </a:rPr>
                  <a:t>this</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paper</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Seve</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establishes</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the</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formula</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for</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the</a:t>
                </a:r>
                <a:r>
                  <a:rPr lang="de-DE" sz="1100" dirty="0">
                    <a:latin typeface="Arial" panose="020B0604020202020204" pitchFamily="34" charset="0"/>
                    <a:cs typeface="Arial" panose="020B0604020202020204" pitchFamily="34" charset="0"/>
                  </a:rPr>
                  <a:t> real </a:t>
                </a:r>
                <a:r>
                  <a:rPr lang="de-DE" sz="1100" dirty="0" err="1">
                    <a:latin typeface="Arial" panose="020B0604020202020204" pitchFamily="34" charset="0"/>
                    <a:cs typeface="Arial" panose="020B0604020202020204" pitchFamily="34" charset="0"/>
                  </a:rPr>
                  <a:t>part</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of</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the</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refractive</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index</a:t>
                </a:r>
                <a:r>
                  <a:rPr lang="de-DE" sz="1100" dirty="0">
                    <a:latin typeface="Arial" panose="020B0604020202020204" pitchFamily="34" charset="0"/>
                    <a:cs typeface="Arial" panose="020B0604020202020204" pitchFamily="34" charset="0"/>
                  </a:rPr>
                  <a:t>:</a:t>
                </a:r>
              </a:p>
              <a:p>
                <a:pPr marL="0" indent="0">
                  <a:lnSpc>
                    <a:spcPct val="150000"/>
                  </a:lnSpc>
                  <a:spcBef>
                    <a:spcPts val="0"/>
                  </a:spcBef>
                  <a:spcAft>
                    <a:spcPts val="600"/>
                  </a:spcAft>
                  <a:buNone/>
                </a:pPr>
                <a14:m>
                  <m:oMathPara xmlns:m="http://schemas.openxmlformats.org/officeDocument/2006/math">
                    <m:oMathParaPr>
                      <m:jc m:val="centerGroup"/>
                    </m:oMathParaPr>
                    <m:oMath xmlns:m="http://schemas.openxmlformats.org/officeDocument/2006/math">
                      <m:r>
                        <a:rPr lang="de-DE" sz="1100" b="1" i="1" smtClean="0">
                          <a:latin typeface="Cambria Math" panose="02040503050406030204" pitchFamily="18" charset="0"/>
                        </a:rPr>
                        <m:t>𝒏</m:t>
                      </m:r>
                      <m:d>
                        <m:dPr>
                          <m:ctrlPr>
                            <a:rPr lang="de-DE" sz="1100" b="1" i="1" smtClean="0">
                              <a:latin typeface="Cambria Math" panose="02040503050406030204" pitchFamily="18" charset="0"/>
                            </a:rPr>
                          </m:ctrlPr>
                        </m:dPr>
                        <m:e>
                          <m:r>
                            <a:rPr lang="de-DE" sz="1100" b="1" i="1" smtClean="0">
                              <a:latin typeface="Cambria Math" panose="02040503050406030204" pitchFamily="18" charset="0"/>
                            </a:rPr>
                            <m:t>𝑬</m:t>
                          </m:r>
                        </m:e>
                      </m:d>
                      <m:r>
                        <a:rPr lang="de-DE" sz="1100" b="1" i="1" smtClean="0">
                          <a:latin typeface="Cambria Math" panose="02040503050406030204" pitchFamily="18" charset="0"/>
                        </a:rPr>
                        <m:t>=</m:t>
                      </m:r>
                      <m:r>
                        <a:rPr lang="de-DE" sz="1100" b="1" i="1" smtClean="0">
                          <a:latin typeface="Cambria Math" panose="02040503050406030204" pitchFamily="18" charset="0"/>
                        </a:rPr>
                        <m:t>𝟏</m:t>
                      </m:r>
                      <m:r>
                        <a:rPr lang="de-DE" sz="1100" b="1" i="1" smtClean="0">
                          <a:latin typeface="Cambria Math" panose="02040503050406030204" pitchFamily="18" charset="0"/>
                        </a:rPr>
                        <m:t>+</m:t>
                      </m:r>
                      <m:f>
                        <m:fPr>
                          <m:ctrlPr>
                            <a:rPr lang="de-DE" sz="1100" b="1" i="1" smtClean="0">
                              <a:latin typeface="Cambria Math" panose="02040503050406030204" pitchFamily="18" charset="0"/>
                            </a:rPr>
                          </m:ctrlPr>
                        </m:fPr>
                        <m:num>
                          <m:r>
                            <a:rPr lang="de-DE" sz="1100" b="1" i="1" smtClean="0">
                              <a:latin typeface="Cambria Math" panose="02040503050406030204" pitchFamily="18" charset="0"/>
                            </a:rPr>
                            <m:t>𝟏</m:t>
                          </m:r>
                        </m:num>
                        <m:den>
                          <m:r>
                            <a:rPr lang="de-DE" sz="1100" b="1" i="1" smtClean="0">
                              <a:latin typeface="Cambria Math" panose="02040503050406030204" pitchFamily="18" charset="0"/>
                            </a:rPr>
                            <m:t>𝟖</m:t>
                          </m:r>
                        </m:den>
                      </m:f>
                      <m:sSup>
                        <m:sSupPr>
                          <m:ctrlPr>
                            <a:rPr lang="de-DE" sz="1100" b="1" i="1" smtClean="0">
                              <a:latin typeface="Cambria Math" panose="02040503050406030204" pitchFamily="18" charset="0"/>
                            </a:rPr>
                          </m:ctrlPr>
                        </m:sSupPr>
                        <m:e>
                          <m:d>
                            <m:dPr>
                              <m:ctrlPr>
                                <a:rPr lang="de-DE" sz="1100" b="1" i="1" smtClean="0">
                                  <a:latin typeface="Cambria Math" panose="02040503050406030204" pitchFamily="18" charset="0"/>
                                </a:rPr>
                              </m:ctrlPr>
                            </m:dPr>
                            <m:e>
                              <m:f>
                                <m:fPr>
                                  <m:ctrlPr>
                                    <a:rPr lang="de-DE" sz="1100" b="1" i="1" smtClean="0">
                                      <a:latin typeface="Cambria Math" panose="02040503050406030204" pitchFamily="18" charset="0"/>
                                    </a:rPr>
                                  </m:ctrlPr>
                                </m:fPr>
                                <m:num>
                                  <m:r>
                                    <a:rPr lang="de-DE" sz="1100" b="1" i="1" smtClean="0">
                                      <a:latin typeface="Cambria Math" panose="02040503050406030204" pitchFamily="18" charset="0"/>
                                    </a:rPr>
                                    <m:t>𝒉𝒄</m:t>
                                  </m:r>
                                </m:num>
                                <m:den>
                                  <m:r>
                                    <a:rPr lang="de-DE" sz="1100" b="1" i="1" smtClean="0">
                                      <a:latin typeface="Cambria Math" panose="02040503050406030204" pitchFamily="18" charset="0"/>
                                    </a:rPr>
                                    <m:t>𝟐</m:t>
                                  </m:r>
                                  <m:r>
                                    <a:rPr lang="de-DE" sz="1100" b="1" i="1" smtClean="0">
                                      <a:latin typeface="Cambria Math" panose="02040503050406030204" pitchFamily="18" charset="0"/>
                                    </a:rPr>
                                    <m:t>𝒅𝑬</m:t>
                                  </m:r>
                                </m:den>
                              </m:f>
                            </m:e>
                          </m:d>
                        </m:e>
                        <m:sup>
                          <m:r>
                            <a:rPr lang="de-DE" sz="1100" b="1" i="1" smtClean="0">
                              <a:latin typeface="Cambria Math" panose="02040503050406030204" pitchFamily="18" charset="0"/>
                            </a:rPr>
                            <m:t>𝟐</m:t>
                          </m:r>
                        </m:sup>
                      </m:sSup>
                      <m:r>
                        <a:rPr lang="de-DE" sz="1100" b="1" i="1" smtClean="0">
                          <a:latin typeface="Cambria Math" panose="02040503050406030204" pitchFamily="18" charset="0"/>
                        </a:rPr>
                        <m:t>−</m:t>
                      </m:r>
                      <m:f>
                        <m:fPr>
                          <m:ctrlPr>
                            <a:rPr lang="de-DE" sz="1100" b="1" i="1" smtClean="0">
                              <a:latin typeface="Cambria Math" panose="02040503050406030204" pitchFamily="18" charset="0"/>
                            </a:rPr>
                          </m:ctrlPr>
                        </m:fPr>
                        <m:num>
                          <m:r>
                            <a:rPr lang="de-DE" sz="1100" b="1" i="1" smtClean="0">
                              <a:latin typeface="Cambria Math" panose="02040503050406030204" pitchFamily="18" charset="0"/>
                            </a:rPr>
                            <m:t>𝟏</m:t>
                          </m:r>
                        </m:num>
                        <m:den>
                          <m:r>
                            <a:rPr lang="de-DE" sz="1100" b="1" i="1" smtClean="0">
                              <a:latin typeface="Cambria Math" panose="02040503050406030204" pitchFamily="18" charset="0"/>
                            </a:rPr>
                            <m:t>𝟐</m:t>
                          </m:r>
                        </m:den>
                      </m:f>
                      <m:func>
                        <m:funcPr>
                          <m:ctrlPr>
                            <a:rPr lang="de-DE" sz="1100" b="1" i="1" smtClean="0">
                              <a:latin typeface="Cambria Math" panose="02040503050406030204" pitchFamily="18" charset="0"/>
                            </a:rPr>
                          </m:ctrlPr>
                        </m:funcPr>
                        <m:fName>
                          <m:sSup>
                            <m:sSupPr>
                              <m:ctrlPr>
                                <a:rPr lang="de-DE" sz="1100" b="1" i="1" smtClean="0">
                                  <a:latin typeface="Cambria Math" panose="02040503050406030204" pitchFamily="18" charset="0"/>
                                </a:rPr>
                              </m:ctrlPr>
                            </m:sSupPr>
                            <m:e>
                              <m:r>
                                <a:rPr lang="de-DE" sz="1100" b="1" i="0" smtClean="0">
                                  <a:latin typeface="Cambria Math" panose="02040503050406030204" pitchFamily="18" charset="0"/>
                                </a:rPr>
                                <m:t>𝐬𝐢𝐧</m:t>
                              </m:r>
                            </m:e>
                            <m:sup>
                              <m:r>
                                <a:rPr lang="de-DE" sz="1100" b="1" i="1" smtClean="0">
                                  <a:latin typeface="Cambria Math" panose="02040503050406030204" pitchFamily="18" charset="0"/>
                                </a:rPr>
                                <m:t>𝟐</m:t>
                              </m:r>
                            </m:sup>
                          </m:sSup>
                        </m:fName>
                        <m:e>
                          <m:sSub>
                            <m:sSubPr>
                              <m:ctrlPr>
                                <a:rPr lang="de-DE" sz="1100" b="1" i="1" smtClean="0">
                                  <a:latin typeface="Cambria Math" panose="02040503050406030204" pitchFamily="18" charset="0"/>
                                </a:rPr>
                              </m:ctrlPr>
                            </m:sSubPr>
                            <m:e>
                              <m:r>
                                <a:rPr lang="de-DE" sz="1100" b="1" i="1" smtClean="0">
                                  <a:latin typeface="Cambria Math" panose="02040503050406030204" pitchFamily="18" charset="0"/>
                                </a:rPr>
                                <m:t>𝜽</m:t>
                              </m:r>
                            </m:e>
                            <m:sub>
                              <m:r>
                                <a:rPr lang="de-DE" sz="1100" b="1" i="1" smtClean="0">
                                  <a:latin typeface="Cambria Math" panose="02040503050406030204" pitchFamily="18" charset="0"/>
                                </a:rPr>
                                <m:t>𝑩</m:t>
                              </m:r>
                            </m:sub>
                          </m:sSub>
                        </m:e>
                      </m:func>
                      <m:r>
                        <a:rPr lang="de-DE" sz="1100" b="1" i="1" smtClean="0">
                          <a:latin typeface="Cambria Math" panose="02040503050406030204" pitchFamily="18" charset="0"/>
                        </a:rPr>
                        <m:t>     </m:t>
                      </m:r>
                    </m:oMath>
                  </m:oMathPara>
                </a14:m>
                <a:endParaRPr lang="de-DE" sz="1100" b="1" dirty="0">
                  <a:latin typeface="Arial" panose="020B0604020202020204" pitchFamily="34" charset="0"/>
                  <a:cs typeface="Arial" panose="020B0604020202020204" pitchFamily="34" charset="0"/>
                </a:endParaRPr>
              </a:p>
              <a:p>
                <a:pPr marL="0" indent="0">
                  <a:lnSpc>
                    <a:spcPct val="150000"/>
                  </a:lnSpc>
                  <a:spcBef>
                    <a:spcPts val="0"/>
                  </a:spcBef>
                  <a:spcAft>
                    <a:spcPts val="600"/>
                  </a:spcAft>
                  <a:buNone/>
                </a:pPr>
                <a:r>
                  <a:rPr lang="de-DE" sz="1100" dirty="0" err="1">
                    <a:latin typeface="Arial" panose="020B0604020202020204" pitchFamily="34" charset="0"/>
                    <a:cs typeface="Arial" panose="020B0604020202020204" pitchFamily="34" charset="0"/>
                  </a:rPr>
                  <a:t>with</a:t>
                </a:r>
                <a:r>
                  <a:rPr lang="de-DE" sz="1100" dirty="0">
                    <a:latin typeface="Arial" panose="020B0604020202020204" pitchFamily="34" charset="0"/>
                    <a:cs typeface="Arial" panose="020B0604020202020204" pitchFamily="34" charset="0"/>
                  </a:rPr>
                  <a:t> d </a:t>
                </a:r>
                <a:r>
                  <a:rPr lang="de-DE" sz="1100" dirty="0" err="1">
                    <a:latin typeface="Arial" panose="020B0604020202020204" pitchFamily="34" charset="0"/>
                    <a:cs typeface="Arial" panose="020B0604020202020204" pitchFamily="34" charset="0"/>
                  </a:rPr>
                  <a:t>being</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the</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lattice</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constant</a:t>
                </a:r>
                <a:r>
                  <a:rPr lang="de-DE" sz="1100" dirty="0">
                    <a:latin typeface="Arial" panose="020B0604020202020204" pitchFamily="34" charset="0"/>
                    <a:cs typeface="Arial" panose="020B0604020202020204" pitchFamily="34" charset="0"/>
                  </a:rPr>
                  <a:t> in </a:t>
                </a:r>
                <a:r>
                  <a:rPr lang="de-DE" sz="1100" dirty="0" err="1">
                    <a:latin typeface="Arial" panose="020B0604020202020204" pitchFamily="34" charset="0"/>
                    <a:cs typeface="Arial" panose="020B0604020202020204" pitchFamily="34" charset="0"/>
                  </a:rPr>
                  <a:t>the</a:t>
                </a:r>
                <a:r>
                  <a:rPr lang="de-DE" sz="1100" dirty="0">
                    <a:latin typeface="Arial" panose="020B0604020202020204" pitchFamily="34" charset="0"/>
                    <a:cs typeface="Arial" panose="020B0604020202020204" pitchFamily="34" charset="0"/>
                  </a:rPr>
                  <a:t> [001] </a:t>
                </a:r>
                <a:r>
                  <a:rPr lang="de-DE" sz="1100" dirty="0" err="1">
                    <a:latin typeface="Arial" panose="020B0604020202020204" pitchFamily="34" charset="0"/>
                    <a:cs typeface="Arial" panose="020B0604020202020204" pitchFamily="34" charset="0"/>
                  </a:rPr>
                  <a:t>direction</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and</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for</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the</a:t>
                </a:r>
                <a:r>
                  <a:rPr lang="de-DE" sz="1100" dirty="0">
                    <a:latin typeface="Arial" panose="020B0604020202020204" pitchFamily="34" charset="0"/>
                    <a:cs typeface="Arial" panose="020B0604020202020204" pitchFamily="34" charset="0"/>
                  </a:rPr>
                  <a:t> linear </a:t>
                </a:r>
                <a:r>
                  <a:rPr lang="de-DE" sz="1100" dirty="0" err="1">
                    <a:latin typeface="Arial" panose="020B0604020202020204" pitchFamily="34" charset="0"/>
                    <a:cs typeface="Arial" panose="020B0604020202020204" pitchFamily="34" charset="0"/>
                  </a:rPr>
                  <a:t>absorption</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coefficient</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as</a:t>
                </a:r>
                <a:r>
                  <a:rPr lang="de-DE" sz="1100" dirty="0">
                    <a:latin typeface="Arial" panose="020B0604020202020204" pitchFamily="34" charset="0"/>
                    <a:cs typeface="Arial" panose="020B0604020202020204" pitchFamily="34" charset="0"/>
                  </a:rPr>
                  <a:t> </a:t>
                </a:r>
                <a14:m>
                  <m:oMath xmlns:m="http://schemas.openxmlformats.org/officeDocument/2006/math">
                    <m:r>
                      <a:rPr lang="de-DE" sz="1100" b="0" i="1" smtClean="0">
                        <a:latin typeface="Cambria Math" panose="02040503050406030204" pitchFamily="18" charset="0"/>
                        <a:cs typeface="Arial" panose="020B0604020202020204" pitchFamily="34" charset="0"/>
                      </a:rPr>
                      <m:t>𝜇</m:t>
                    </m:r>
                    <m:d>
                      <m:dPr>
                        <m:ctrlPr>
                          <a:rPr lang="de-DE" sz="1100" b="0" i="1" smtClean="0">
                            <a:latin typeface="Cambria Math" panose="02040503050406030204" pitchFamily="18" charset="0"/>
                            <a:cs typeface="Arial" panose="020B0604020202020204" pitchFamily="34" charset="0"/>
                          </a:rPr>
                        </m:ctrlPr>
                      </m:dPr>
                      <m:e>
                        <m:r>
                          <a:rPr lang="de-DE" sz="1100" b="0" i="1" smtClean="0">
                            <a:latin typeface="Cambria Math" panose="02040503050406030204" pitchFamily="18" charset="0"/>
                            <a:cs typeface="Arial" panose="020B0604020202020204" pitchFamily="34" charset="0"/>
                          </a:rPr>
                          <m:t>𝐸</m:t>
                        </m:r>
                      </m:e>
                    </m:d>
                    <m:r>
                      <a:rPr lang="de-DE" sz="1100" b="0" i="1" smtClean="0">
                        <a:latin typeface="Cambria Math" panose="02040503050406030204" pitchFamily="18" charset="0"/>
                        <a:cs typeface="Arial" panose="020B0604020202020204" pitchFamily="34" charset="0"/>
                      </a:rPr>
                      <m:t>=</m:t>
                    </m:r>
                    <m:f>
                      <m:fPr>
                        <m:ctrlPr>
                          <a:rPr lang="de-DE" sz="1100" b="0" i="1" smtClean="0">
                            <a:latin typeface="Cambria Math" panose="02040503050406030204" pitchFamily="18" charset="0"/>
                            <a:cs typeface="Arial" panose="020B0604020202020204" pitchFamily="34" charset="0"/>
                          </a:rPr>
                        </m:ctrlPr>
                      </m:fPr>
                      <m:num>
                        <m:r>
                          <a:rPr lang="de-DE" sz="1100" b="0" i="1" smtClean="0">
                            <a:latin typeface="Cambria Math" panose="02040503050406030204" pitchFamily="18" charset="0"/>
                            <a:cs typeface="Arial" panose="020B0604020202020204" pitchFamily="34" charset="0"/>
                          </a:rPr>
                          <m:t>1</m:t>
                        </m:r>
                      </m:num>
                      <m:den>
                        <m:r>
                          <a:rPr lang="de-DE" sz="1100" b="0" i="1" smtClean="0">
                            <a:latin typeface="Cambria Math" panose="02040503050406030204" pitchFamily="18" charset="0"/>
                            <a:cs typeface="Arial" panose="020B0604020202020204" pitchFamily="34" charset="0"/>
                          </a:rPr>
                          <m:t>2</m:t>
                        </m:r>
                      </m:den>
                    </m:f>
                    <m:r>
                      <a:rPr lang="de-DE" sz="1100" b="0" i="1" smtClean="0">
                        <a:latin typeface="Cambria Math" panose="02040503050406030204" pitchFamily="18" charset="0"/>
                        <a:cs typeface="Arial" panose="020B0604020202020204" pitchFamily="34" charset="0"/>
                      </a:rPr>
                      <m:t>𝐹𝑊𝐻𝑀</m:t>
                    </m:r>
                    <m:r>
                      <a:rPr lang="de-DE" sz="1100" b="0" i="1" smtClean="0">
                        <a:latin typeface="Cambria Math" panose="02040503050406030204" pitchFamily="18" charset="0"/>
                        <a:cs typeface="Arial" panose="020B0604020202020204" pitchFamily="34" charset="0"/>
                      </a:rPr>
                      <m:t>⋅</m:t>
                    </m:r>
                    <m:func>
                      <m:funcPr>
                        <m:ctrlPr>
                          <a:rPr lang="de-DE" sz="1100" b="0" i="1" smtClean="0">
                            <a:latin typeface="Cambria Math" panose="02040503050406030204" pitchFamily="18" charset="0"/>
                            <a:cs typeface="Arial" panose="020B0604020202020204" pitchFamily="34" charset="0"/>
                          </a:rPr>
                        </m:ctrlPr>
                      </m:funcPr>
                      <m:fName>
                        <m:r>
                          <m:rPr>
                            <m:sty m:val="p"/>
                          </m:rPr>
                          <a:rPr lang="de-DE" sz="1100" b="0" i="0" smtClean="0">
                            <a:latin typeface="Cambria Math" panose="02040503050406030204" pitchFamily="18" charset="0"/>
                            <a:cs typeface="Arial" panose="020B0604020202020204" pitchFamily="34" charset="0"/>
                          </a:rPr>
                          <m:t>sin</m:t>
                        </m:r>
                      </m:fName>
                      <m:e>
                        <m:sSub>
                          <m:sSubPr>
                            <m:ctrlPr>
                              <a:rPr lang="de-DE" sz="1100" i="1">
                                <a:latin typeface="Cambria Math" panose="02040503050406030204" pitchFamily="18" charset="0"/>
                                <a:cs typeface="Arial" panose="020B0604020202020204" pitchFamily="34" charset="0"/>
                              </a:rPr>
                            </m:ctrlPr>
                          </m:sSubPr>
                          <m:e>
                            <m:r>
                              <a:rPr lang="de-DE" sz="1100" i="1">
                                <a:latin typeface="Cambria Math" panose="02040503050406030204" pitchFamily="18" charset="0"/>
                                <a:cs typeface="Arial" panose="020B0604020202020204" pitchFamily="34" charset="0"/>
                              </a:rPr>
                              <m:t>𝜃</m:t>
                            </m:r>
                          </m:e>
                          <m:sub>
                            <m:r>
                              <a:rPr lang="de-DE" sz="1100" i="1">
                                <a:latin typeface="Cambria Math" panose="02040503050406030204" pitchFamily="18" charset="0"/>
                                <a:cs typeface="Arial" panose="020B0604020202020204" pitchFamily="34" charset="0"/>
                              </a:rPr>
                              <m:t>𝐵</m:t>
                            </m:r>
                          </m:sub>
                        </m:sSub>
                      </m:e>
                    </m:func>
                  </m:oMath>
                </a14:m>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where</a:t>
                </a:r>
                <a:r>
                  <a:rPr lang="de-DE" sz="1100" dirty="0">
                    <a:latin typeface="Arial" panose="020B0604020202020204" pitchFamily="34" charset="0"/>
                    <a:cs typeface="Arial" panose="020B0604020202020204" pitchFamily="34" charset="0"/>
                  </a:rPr>
                  <a:t> </a:t>
                </a:r>
                <a14:m>
                  <m:oMath xmlns:m="http://schemas.openxmlformats.org/officeDocument/2006/math">
                    <m:sSub>
                      <m:sSubPr>
                        <m:ctrlPr>
                          <a:rPr lang="de-DE" sz="1100" i="1">
                            <a:latin typeface="Cambria Math" panose="02040503050406030204" pitchFamily="18" charset="0"/>
                            <a:cs typeface="Arial" panose="020B0604020202020204" pitchFamily="34" charset="0"/>
                          </a:rPr>
                        </m:ctrlPr>
                      </m:sSubPr>
                      <m:e>
                        <m:r>
                          <a:rPr lang="de-DE" sz="1100" i="1">
                            <a:latin typeface="Cambria Math" panose="02040503050406030204" pitchFamily="18" charset="0"/>
                            <a:cs typeface="Arial" panose="020B0604020202020204" pitchFamily="34" charset="0"/>
                          </a:rPr>
                          <m:t>𝜃</m:t>
                        </m:r>
                      </m:e>
                      <m:sub>
                        <m:r>
                          <a:rPr lang="de-DE" sz="1100" i="1">
                            <a:latin typeface="Cambria Math" panose="02040503050406030204" pitchFamily="18" charset="0"/>
                            <a:cs typeface="Arial" panose="020B0604020202020204" pitchFamily="34" charset="0"/>
                          </a:rPr>
                          <m:t>𝐵</m:t>
                        </m:r>
                      </m:sub>
                    </m:sSub>
                  </m:oMath>
                </a14:m>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is</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the</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scattering</a:t>
                </a:r>
                <a:r>
                  <a:rPr lang="de-DE" sz="1100" dirty="0">
                    <a:latin typeface="Arial" panose="020B0604020202020204" pitchFamily="34" charset="0"/>
                    <a:cs typeface="Arial" panose="020B0604020202020204" pitchFamily="34" charset="0"/>
                  </a:rPr>
                  <a:t> angle, </a:t>
                </a:r>
                <a:r>
                  <a:rPr lang="de-DE" sz="1100" dirty="0" err="1">
                    <a:latin typeface="Arial" panose="020B0604020202020204" pitchFamily="34" charset="0"/>
                    <a:cs typeface="Arial" panose="020B0604020202020204" pitchFamily="34" charset="0"/>
                  </a:rPr>
                  <a:t>which</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can</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be</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determined</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from</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the</a:t>
                </a:r>
                <a:r>
                  <a:rPr lang="de-DE" sz="1100" dirty="0">
                    <a:latin typeface="Arial" panose="020B0604020202020204" pitchFamily="34" charset="0"/>
                    <a:cs typeface="Arial" panose="020B0604020202020204" pitchFamily="34" charset="0"/>
                  </a:rPr>
                  <a:t> m</a:t>
                </a:r>
                <a14:m>
                  <m:oMath xmlns:m="http://schemas.openxmlformats.org/officeDocument/2006/math">
                    <m:r>
                      <m:rPr>
                        <m:sty m:val="p"/>
                      </m:rPr>
                      <a:rPr lang="de-DE" sz="1100" b="0" i="0" smtClean="0">
                        <a:latin typeface="Cambria Math" panose="02040503050406030204" pitchFamily="18" charset="0"/>
                        <a:cs typeface="Arial" panose="020B0604020202020204" pitchFamily="34" charset="0"/>
                      </a:rPr>
                      <m:t>omoentum</m:t>
                    </m:r>
                    <m:r>
                      <a:rPr lang="de-DE" sz="1100" b="0" i="0" smtClean="0">
                        <a:latin typeface="Cambria Math" panose="02040503050406030204" pitchFamily="18" charset="0"/>
                        <a:cs typeface="Arial" panose="020B0604020202020204" pitchFamily="34" charset="0"/>
                      </a:rPr>
                      <m:t> </m:t>
                    </m:r>
                    <m:r>
                      <m:rPr>
                        <m:sty m:val="p"/>
                      </m:rPr>
                      <a:rPr lang="de-DE" sz="1100" b="0" i="0" smtClean="0">
                        <a:latin typeface="Cambria Math" panose="02040503050406030204" pitchFamily="18" charset="0"/>
                        <a:cs typeface="Arial" panose="020B0604020202020204" pitchFamily="34" charset="0"/>
                      </a:rPr>
                      <m:t>transfer</m:t>
                    </m:r>
                    <m:r>
                      <a:rPr lang="de-DE" sz="1100" b="0" i="1" smtClean="0">
                        <a:latin typeface="Cambria Math" panose="02040503050406030204" pitchFamily="18" charset="0"/>
                        <a:cs typeface="Arial" panose="020B0604020202020204" pitchFamily="34" charset="0"/>
                      </a:rPr>
                      <m:t>, </m:t>
                    </m:r>
                  </m:oMath>
                </a14:m>
                <a:r>
                  <a:rPr lang="de-DE" sz="1100" dirty="0" err="1">
                    <a:latin typeface="Cambria Math" panose="02040503050406030204" pitchFamily="18" charset="0"/>
                    <a:cs typeface="Arial" panose="020B0604020202020204" pitchFamily="34" charset="0"/>
                  </a:rPr>
                  <a:t>which</a:t>
                </a:r>
                <a:r>
                  <a:rPr lang="de-DE" sz="1100" dirty="0">
                    <a:latin typeface="Cambria Math" panose="02040503050406030204" pitchFamily="18" charset="0"/>
                    <a:cs typeface="Arial" panose="020B0604020202020204" pitchFamily="34" charset="0"/>
                  </a:rPr>
                  <a:t> </a:t>
                </a:r>
                <a:r>
                  <a:rPr lang="de-DE" sz="1100" dirty="0" err="1">
                    <a:latin typeface="Cambria Math" panose="02040503050406030204" pitchFamily="18" charset="0"/>
                    <a:cs typeface="Arial" panose="020B0604020202020204" pitchFamily="34" charset="0"/>
                  </a:rPr>
                  <a:t>leads</a:t>
                </a:r>
                <a:r>
                  <a:rPr lang="de-DE" sz="1100" dirty="0">
                    <a:latin typeface="Cambria Math" panose="02040503050406030204" pitchFamily="18" charset="0"/>
                    <a:cs typeface="Arial" panose="020B0604020202020204" pitchFamily="34" charset="0"/>
                  </a:rPr>
                  <a:t> </a:t>
                </a:r>
                <a:r>
                  <a:rPr lang="de-DE" sz="1100" dirty="0" err="1">
                    <a:latin typeface="Cambria Math" panose="02040503050406030204" pitchFamily="18" charset="0"/>
                    <a:cs typeface="Arial" panose="020B0604020202020204" pitchFamily="34" charset="0"/>
                  </a:rPr>
                  <a:t>to</a:t>
                </a:r>
                <a:r>
                  <a:rPr lang="de-DE" sz="1100" dirty="0">
                    <a:latin typeface="Cambria Math" panose="02040503050406030204" pitchFamily="18" charset="0"/>
                    <a:cs typeface="Arial" panose="020B0604020202020204" pitchFamily="34" charset="0"/>
                  </a:rPr>
                  <a:t> </a:t>
                </a:r>
                <a14:m>
                  <m:oMath xmlns:m="http://schemas.openxmlformats.org/officeDocument/2006/math">
                    <m:sSub>
                      <m:sSubPr>
                        <m:ctrlPr>
                          <a:rPr lang="de-DE" sz="1100" i="1">
                            <a:latin typeface="Cambria Math" panose="02040503050406030204" pitchFamily="18" charset="0"/>
                            <a:cs typeface="Arial" panose="020B0604020202020204" pitchFamily="34" charset="0"/>
                          </a:rPr>
                        </m:ctrlPr>
                      </m:sSubPr>
                      <m:e>
                        <m:r>
                          <a:rPr lang="de-DE" sz="1100" i="1">
                            <a:latin typeface="Cambria Math" panose="02040503050406030204" pitchFamily="18" charset="0"/>
                            <a:cs typeface="Arial" panose="020B0604020202020204" pitchFamily="34" charset="0"/>
                          </a:rPr>
                          <m:t>𝜃</m:t>
                        </m:r>
                      </m:e>
                      <m:sub>
                        <m:r>
                          <a:rPr lang="de-DE" sz="1100" i="1">
                            <a:latin typeface="Cambria Math" panose="02040503050406030204" pitchFamily="18" charset="0"/>
                            <a:cs typeface="Arial" panose="020B0604020202020204" pitchFamily="34" charset="0"/>
                          </a:rPr>
                          <m:t>𝐵</m:t>
                        </m:r>
                      </m:sub>
                    </m:sSub>
                    <m:d>
                      <m:dPr>
                        <m:ctrlPr>
                          <a:rPr lang="de-DE" sz="1100" b="0" i="1" smtClean="0">
                            <a:latin typeface="Cambria Math" panose="02040503050406030204" pitchFamily="18" charset="0"/>
                            <a:cs typeface="Arial" panose="020B0604020202020204" pitchFamily="34" charset="0"/>
                          </a:rPr>
                        </m:ctrlPr>
                      </m:dPr>
                      <m:e>
                        <m:r>
                          <a:rPr lang="de-DE" sz="1100" b="0" i="1" smtClean="0">
                            <a:latin typeface="Cambria Math" panose="02040503050406030204" pitchFamily="18" charset="0"/>
                            <a:cs typeface="Arial" panose="020B0604020202020204" pitchFamily="34" charset="0"/>
                          </a:rPr>
                          <m:t>𝐸</m:t>
                        </m:r>
                      </m:e>
                    </m:d>
                    <m:r>
                      <a:rPr lang="de-DE" sz="1100" b="0" i="1" smtClean="0">
                        <a:latin typeface="Cambria Math" panose="02040503050406030204" pitchFamily="18" charset="0"/>
                        <a:cs typeface="Arial" panose="020B0604020202020204" pitchFamily="34" charset="0"/>
                      </a:rPr>
                      <m:t>=</m:t>
                    </m:r>
                    <m:func>
                      <m:funcPr>
                        <m:ctrlPr>
                          <a:rPr lang="de-DE" sz="1100" b="0" i="1" smtClean="0">
                            <a:latin typeface="Cambria Math" panose="02040503050406030204" pitchFamily="18" charset="0"/>
                            <a:cs typeface="Arial" panose="020B0604020202020204" pitchFamily="34" charset="0"/>
                          </a:rPr>
                        </m:ctrlPr>
                      </m:funcPr>
                      <m:fName>
                        <m:r>
                          <m:rPr>
                            <m:sty m:val="p"/>
                          </m:rPr>
                          <a:rPr lang="de-DE" sz="1100" b="0" i="0" smtClean="0">
                            <a:latin typeface="Cambria Math" panose="02040503050406030204" pitchFamily="18" charset="0"/>
                            <a:cs typeface="Arial" panose="020B0604020202020204" pitchFamily="34" charset="0"/>
                          </a:rPr>
                          <m:t>asin</m:t>
                        </m:r>
                      </m:fName>
                      <m:e>
                        <m:d>
                          <m:dPr>
                            <m:ctrlPr>
                              <a:rPr lang="de-DE" sz="1100" b="0" i="1" smtClean="0">
                                <a:latin typeface="Cambria Math" panose="02040503050406030204" pitchFamily="18" charset="0"/>
                                <a:cs typeface="Arial" panose="020B0604020202020204" pitchFamily="34" charset="0"/>
                              </a:rPr>
                            </m:ctrlPr>
                          </m:dPr>
                          <m:e>
                            <m:f>
                              <m:fPr>
                                <m:ctrlPr>
                                  <a:rPr lang="de-DE" sz="1100" b="0" i="1" smtClean="0">
                                    <a:latin typeface="Cambria Math" panose="02040503050406030204" pitchFamily="18" charset="0"/>
                                    <a:cs typeface="Arial" panose="020B0604020202020204" pitchFamily="34" charset="0"/>
                                  </a:rPr>
                                </m:ctrlPr>
                              </m:fPr>
                              <m:num>
                                <m:r>
                                  <a:rPr lang="de-DE" sz="1100" b="0" i="1" smtClean="0">
                                    <a:latin typeface="Cambria Math" panose="02040503050406030204" pitchFamily="18" charset="0"/>
                                    <a:cs typeface="Arial" panose="020B0604020202020204" pitchFamily="34" charset="0"/>
                                  </a:rPr>
                                  <m:t>h𝑐</m:t>
                                </m:r>
                              </m:num>
                              <m:den>
                                <m:r>
                                  <a:rPr lang="de-DE" sz="1100" b="0" i="1" smtClean="0">
                                    <a:latin typeface="Cambria Math" panose="02040503050406030204" pitchFamily="18" charset="0"/>
                                    <a:cs typeface="Arial" panose="020B0604020202020204" pitchFamily="34" charset="0"/>
                                  </a:rPr>
                                  <m:t>2</m:t>
                                </m:r>
                                <m:r>
                                  <a:rPr lang="de-DE" sz="1100" b="0" i="1" smtClean="0">
                                    <a:latin typeface="Cambria Math" panose="02040503050406030204" pitchFamily="18" charset="0"/>
                                    <a:cs typeface="Arial" panose="020B0604020202020204" pitchFamily="34" charset="0"/>
                                  </a:rPr>
                                  <m:t>𝑑𝐸</m:t>
                                </m:r>
                              </m:den>
                            </m:f>
                            <m:sSub>
                              <m:sSubPr>
                                <m:ctrlPr>
                                  <a:rPr lang="de-DE" sz="1100" b="0" i="1" smtClean="0">
                                    <a:latin typeface="Cambria Math" panose="02040503050406030204" pitchFamily="18" charset="0"/>
                                    <a:cs typeface="Arial" panose="020B0604020202020204" pitchFamily="34" charset="0"/>
                                  </a:rPr>
                                </m:ctrlPr>
                              </m:sSubPr>
                              <m:e>
                                <m:r>
                                  <a:rPr lang="de-DE" sz="1100" b="0" i="1" smtClean="0">
                                    <a:latin typeface="Cambria Math" panose="02040503050406030204" pitchFamily="18" charset="0"/>
                                    <a:cs typeface="Arial" panose="020B0604020202020204" pitchFamily="34" charset="0"/>
                                  </a:rPr>
                                  <m:t>𝑥</m:t>
                                </m:r>
                              </m:e>
                              <m:sub>
                                <m:r>
                                  <a:rPr lang="de-DE" sz="1100" b="0" i="1" smtClean="0">
                                    <a:latin typeface="Cambria Math" panose="02040503050406030204" pitchFamily="18" charset="0"/>
                                    <a:cs typeface="Arial" panose="020B0604020202020204" pitchFamily="34" charset="0"/>
                                  </a:rPr>
                                  <m:t>0</m:t>
                                </m:r>
                              </m:sub>
                            </m:sSub>
                            <m:d>
                              <m:dPr>
                                <m:ctrlPr>
                                  <a:rPr lang="de-DE" sz="1100" b="0" i="1" smtClean="0">
                                    <a:latin typeface="Cambria Math" panose="02040503050406030204" pitchFamily="18" charset="0"/>
                                    <a:cs typeface="Arial" panose="020B0604020202020204" pitchFamily="34" charset="0"/>
                                  </a:rPr>
                                </m:ctrlPr>
                              </m:dPr>
                              <m:e>
                                <m:r>
                                  <a:rPr lang="de-DE" sz="1100" b="0" i="1" smtClean="0">
                                    <a:latin typeface="Cambria Math" panose="02040503050406030204" pitchFamily="18" charset="0"/>
                                    <a:cs typeface="Arial" panose="020B0604020202020204" pitchFamily="34" charset="0"/>
                                  </a:rPr>
                                  <m:t>𝐸</m:t>
                                </m:r>
                              </m:e>
                            </m:d>
                          </m:e>
                        </m:d>
                      </m:e>
                    </m:func>
                    <m:r>
                      <a:rPr lang="de-DE" sz="1100" b="0" i="1" smtClean="0">
                        <a:latin typeface="Cambria Math" panose="02040503050406030204" pitchFamily="18" charset="0"/>
                        <a:cs typeface="Arial" panose="020B0604020202020204" pitchFamily="34" charset="0"/>
                      </a:rPr>
                      <m:t>,</m:t>
                    </m:r>
                  </m:oMath>
                </a14:m>
                <a:endParaRPr lang="de-DE" sz="1100" dirty="0">
                  <a:latin typeface="Arial" panose="020B0604020202020204" pitchFamily="34" charset="0"/>
                  <a:cs typeface="Arial" panose="020B0604020202020204" pitchFamily="34" charset="0"/>
                </a:endParaRPr>
              </a:p>
              <a:p>
                <a:pPr marL="0" indent="0">
                  <a:lnSpc>
                    <a:spcPct val="150000"/>
                  </a:lnSpc>
                  <a:spcBef>
                    <a:spcPts val="0"/>
                  </a:spcBef>
                  <a:spcAft>
                    <a:spcPts val="600"/>
                  </a:spcAft>
                  <a:buNone/>
                </a:pPr>
                <a:r>
                  <a:rPr lang="de-DE" sz="1100" dirty="0" err="1">
                    <a:latin typeface="Arial" panose="020B0604020202020204" pitchFamily="34" charset="0"/>
                    <a:cs typeface="Arial" panose="020B0604020202020204" pitchFamily="34" charset="0"/>
                  </a:rPr>
                  <a:t>where</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we</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used</a:t>
                </a:r>
                <a:r>
                  <a:rPr lang="de-DE" sz="1100" dirty="0">
                    <a:latin typeface="Arial" panose="020B0604020202020204" pitchFamily="34" charset="0"/>
                    <a:cs typeface="Arial" panose="020B0604020202020204" pitchFamily="34" charset="0"/>
                  </a:rPr>
                  <a:t> </a:t>
                </a:r>
                <a14:m>
                  <m:oMath xmlns:m="http://schemas.openxmlformats.org/officeDocument/2006/math">
                    <m:sSub>
                      <m:sSubPr>
                        <m:ctrlPr>
                          <a:rPr lang="de-DE" sz="1100" i="1">
                            <a:latin typeface="Cambria Math" panose="02040503050406030204" pitchFamily="18" charset="0"/>
                            <a:cs typeface="Arial" panose="020B0604020202020204" pitchFamily="34" charset="0"/>
                          </a:rPr>
                        </m:ctrlPr>
                      </m:sSubPr>
                      <m:e>
                        <m:r>
                          <a:rPr lang="de-DE" sz="1100" i="1">
                            <a:latin typeface="Cambria Math" panose="02040503050406030204" pitchFamily="18" charset="0"/>
                            <a:cs typeface="Arial" panose="020B0604020202020204" pitchFamily="34" charset="0"/>
                          </a:rPr>
                          <m:t>𝑥</m:t>
                        </m:r>
                      </m:e>
                      <m:sub>
                        <m:r>
                          <a:rPr lang="de-DE" sz="1100" i="1">
                            <a:latin typeface="Cambria Math" panose="02040503050406030204" pitchFamily="18" charset="0"/>
                            <a:cs typeface="Arial" panose="020B0604020202020204" pitchFamily="34" charset="0"/>
                          </a:rPr>
                          <m:t>0</m:t>
                        </m:r>
                      </m:sub>
                    </m:sSub>
                    <m:r>
                      <a:rPr lang="de-DE" sz="1100" b="0" i="1" smtClean="0">
                        <a:latin typeface="Cambria Math" panose="02040503050406030204" pitchFamily="18" charset="0"/>
                        <a:cs typeface="Arial" panose="020B0604020202020204" pitchFamily="34" charset="0"/>
                      </a:rPr>
                      <m:t>=</m:t>
                    </m:r>
                    <m:f>
                      <m:fPr>
                        <m:ctrlPr>
                          <a:rPr lang="de-DE" sz="1100" b="0" i="1" smtClean="0">
                            <a:latin typeface="Cambria Math" panose="02040503050406030204" pitchFamily="18" charset="0"/>
                            <a:cs typeface="Arial" panose="020B0604020202020204" pitchFamily="34" charset="0"/>
                          </a:rPr>
                        </m:ctrlPr>
                      </m:fPr>
                      <m:num>
                        <m:r>
                          <a:rPr lang="de-DE" sz="1100" b="0" i="1" smtClean="0">
                            <a:latin typeface="Cambria Math" panose="02040503050406030204" pitchFamily="18" charset="0"/>
                            <a:cs typeface="Arial" panose="020B0604020202020204" pitchFamily="34" charset="0"/>
                          </a:rPr>
                          <m:t>𝑑</m:t>
                        </m:r>
                      </m:num>
                      <m:den>
                        <m:r>
                          <a:rPr lang="de-DE" sz="1100" b="0" i="1" smtClean="0">
                            <a:latin typeface="Cambria Math" panose="02040503050406030204" pitchFamily="18" charset="0"/>
                            <a:cs typeface="Arial" panose="020B0604020202020204" pitchFamily="34" charset="0"/>
                          </a:rPr>
                          <m:t>2</m:t>
                        </m:r>
                        <m:r>
                          <a:rPr lang="de-DE" sz="1100" b="0" i="1" smtClean="0">
                            <a:latin typeface="Cambria Math" panose="02040503050406030204" pitchFamily="18" charset="0"/>
                            <a:cs typeface="Arial" panose="020B0604020202020204" pitchFamily="34" charset="0"/>
                          </a:rPr>
                          <m:t>𝜋</m:t>
                        </m:r>
                      </m:den>
                    </m:f>
                    <m:r>
                      <a:rPr lang="de-DE" sz="1100" b="0" i="1" smtClean="0">
                        <a:latin typeface="Cambria Math" panose="02040503050406030204" pitchFamily="18" charset="0"/>
                        <a:cs typeface="Arial" panose="020B0604020202020204" pitchFamily="34" charset="0"/>
                      </a:rPr>
                      <m:t>𝑞</m:t>
                    </m:r>
                    <m:r>
                      <a:rPr lang="de-DE" sz="1100" b="0" i="1" smtClean="0">
                        <a:latin typeface="Cambria Math" panose="02040503050406030204" pitchFamily="18" charset="0"/>
                        <a:cs typeface="Arial" panose="020B0604020202020204" pitchFamily="34" charset="0"/>
                      </a:rPr>
                      <m:t>=</m:t>
                    </m:r>
                    <m:f>
                      <m:fPr>
                        <m:ctrlPr>
                          <a:rPr lang="de-DE" sz="1100" b="0" i="1" smtClean="0">
                            <a:latin typeface="Cambria Math" panose="02040503050406030204" pitchFamily="18" charset="0"/>
                            <a:cs typeface="Arial" panose="020B0604020202020204" pitchFamily="34" charset="0"/>
                          </a:rPr>
                        </m:ctrlPr>
                      </m:fPr>
                      <m:num>
                        <m:r>
                          <a:rPr lang="de-DE" sz="1100" b="0" i="1" smtClean="0">
                            <a:latin typeface="Cambria Math" panose="02040503050406030204" pitchFamily="18" charset="0"/>
                            <a:cs typeface="Arial" panose="020B0604020202020204" pitchFamily="34" charset="0"/>
                          </a:rPr>
                          <m:t>𝑑</m:t>
                        </m:r>
                      </m:num>
                      <m:den>
                        <m:r>
                          <a:rPr lang="de-DE" sz="1100" b="0" i="1" smtClean="0">
                            <a:latin typeface="Cambria Math" panose="02040503050406030204" pitchFamily="18" charset="0"/>
                            <a:cs typeface="Arial" panose="020B0604020202020204" pitchFamily="34" charset="0"/>
                          </a:rPr>
                          <m:t>𝜆</m:t>
                        </m:r>
                      </m:den>
                    </m:f>
                  </m:oMath>
                </a14:m>
                <a:r>
                  <a:rPr lang="de-DE" sz="1100" dirty="0">
                    <a:latin typeface="Arial" panose="020B0604020202020204" pitchFamily="34" charset="0"/>
                    <a:cs typeface="Arial" panose="020B0604020202020204" pitchFamily="34" charset="0"/>
                  </a:rPr>
                  <a:t>. The </a:t>
                </a:r>
                <a:r>
                  <a:rPr lang="de-DE" sz="1100" dirty="0" err="1">
                    <a:latin typeface="Arial" panose="020B0604020202020204" pitchFamily="34" charset="0"/>
                    <a:cs typeface="Arial" panose="020B0604020202020204" pitchFamily="34" charset="0"/>
                  </a:rPr>
                  <a:t>imaginary</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part</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of</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the</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refractive</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index</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can</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be</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then</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directly</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obtained</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from</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the</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absorption</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coefficient</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by</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the</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formula</a:t>
                </a:r>
                <a14:m>
                  <m:oMath xmlns:m="http://schemas.openxmlformats.org/officeDocument/2006/math">
                    <m:r>
                      <a:rPr lang="de-DE" sz="1100" b="0" i="0" smtClean="0">
                        <a:latin typeface="Cambria Math" panose="02040503050406030204" pitchFamily="18" charset="0"/>
                      </a:rPr>
                      <m:t> </m:t>
                    </m:r>
                    <m:r>
                      <a:rPr lang="de-DE" sz="1100" b="0" i="1" smtClean="0">
                        <a:latin typeface="Cambria Math" panose="02040503050406030204" pitchFamily="18" charset="0"/>
                      </a:rPr>
                      <m:t>𝜇</m:t>
                    </m:r>
                    <m:r>
                      <a:rPr lang="de-DE" sz="1100" b="0" i="1" smtClean="0">
                        <a:latin typeface="Cambria Math" panose="02040503050406030204" pitchFamily="18" charset="0"/>
                      </a:rPr>
                      <m:t>=</m:t>
                    </m:r>
                    <m:f>
                      <m:fPr>
                        <m:ctrlPr>
                          <a:rPr lang="de-DE" sz="1100" b="0" i="1" smtClean="0">
                            <a:latin typeface="Cambria Math" panose="02040503050406030204" pitchFamily="18" charset="0"/>
                          </a:rPr>
                        </m:ctrlPr>
                      </m:fPr>
                      <m:num>
                        <m:r>
                          <a:rPr lang="de-DE" sz="1100" b="0" i="1" smtClean="0">
                            <a:latin typeface="Cambria Math" panose="02040503050406030204" pitchFamily="18" charset="0"/>
                          </a:rPr>
                          <m:t>2</m:t>
                        </m:r>
                        <m:r>
                          <a:rPr lang="de-DE" sz="1100" b="0" i="1" smtClean="0">
                            <a:latin typeface="Cambria Math" panose="02040503050406030204" pitchFamily="18" charset="0"/>
                          </a:rPr>
                          <m:t>𝜔𝜅</m:t>
                        </m:r>
                      </m:num>
                      <m:den>
                        <m:r>
                          <a:rPr lang="de-DE" sz="1100" b="0" i="1" smtClean="0">
                            <a:latin typeface="Cambria Math" panose="02040503050406030204" pitchFamily="18" charset="0"/>
                          </a:rPr>
                          <m:t>𝑐</m:t>
                        </m:r>
                      </m:den>
                    </m:f>
                  </m:oMath>
                </a14:m>
                <a:r>
                  <a:rPr lang="de-DE" sz="1100" b="0" i="1"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which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yields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the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general</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formula</a:t>
                </a:r>
                <a:r>
                  <a:rPr lang="de-DE" sz="1100" b="0" dirty="0">
                    <a:latin typeface="Arial" panose="020B0604020202020204" pitchFamily="34" charset="0"/>
                    <a:cs typeface="Arial" panose="020B0604020202020204" pitchFamily="34" charset="0"/>
                  </a:rPr>
                  <a:t> in </a:t>
                </a:r>
                <a:r>
                  <a:rPr lang="de-DE" sz="1100" b="0" dirty="0" err="1">
                    <a:latin typeface="Arial" panose="020B0604020202020204" pitchFamily="34" charset="0"/>
                    <a:cs typeface="Arial" panose="020B0604020202020204" pitchFamily="34" charset="0"/>
                  </a:rPr>
                  <a:t>terms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of</a:t>
                </a:r>
                <a:r>
                  <a:rPr lang="de-DE" sz="1100" b="0" dirty="0">
                    <a:latin typeface="Arial" panose="020B0604020202020204" pitchFamily="34" charset="0"/>
                    <a:cs typeface="Arial" panose="020B0604020202020204" pitchFamily="34" charset="0"/>
                  </a:rPr>
                  <a:t> fit </a:t>
                </a:r>
                <a:r>
                  <a:rPr lang="de-DE" sz="1100" b="0" dirty="0" err="1">
                    <a:latin typeface="Arial" panose="020B0604020202020204" pitchFamily="34" charset="0"/>
                    <a:cs typeface="Arial" panose="020B0604020202020204" pitchFamily="34" charset="0"/>
                  </a:rPr>
                  <a:t>parameters</a:t>
                </a:r>
                <a:r>
                  <a:rPr lang="de-DE" sz="1100" b="0" dirty="0">
                    <a:latin typeface="Arial" panose="020B0604020202020204" pitchFamily="34" charset="0"/>
                    <a:cs typeface="Arial" panose="020B0604020202020204" pitchFamily="34" charset="0"/>
                  </a:rPr>
                  <a:t>:</a:t>
                </a:r>
              </a:p>
              <a:p>
                <a:pPr marL="0" indent="0">
                  <a:lnSpc>
                    <a:spcPct val="150000"/>
                  </a:lnSpc>
                  <a:spcBef>
                    <a:spcPts val="0"/>
                  </a:spcBef>
                  <a:spcAft>
                    <a:spcPts val="600"/>
                  </a:spcAft>
                  <a:buNone/>
                </a:pPr>
                <a14:m>
                  <m:oMathPara xmlns:m="http://schemas.openxmlformats.org/officeDocument/2006/math">
                    <m:oMathParaPr>
                      <m:jc m:val="centerGroup"/>
                    </m:oMathParaPr>
                    <m:oMath xmlns:m="http://schemas.openxmlformats.org/officeDocument/2006/math">
                      <m:r>
                        <a:rPr lang="de-DE" sz="1100" b="1" i="1" smtClean="0">
                          <a:latin typeface="Cambria Math" panose="02040503050406030204" pitchFamily="18" charset="0"/>
                        </a:rPr>
                        <m:t>𝜿</m:t>
                      </m:r>
                      <m:d>
                        <m:dPr>
                          <m:ctrlPr>
                            <a:rPr lang="de-DE" sz="1100" b="1" i="1" smtClean="0">
                              <a:latin typeface="Cambria Math" panose="02040503050406030204" pitchFamily="18" charset="0"/>
                            </a:rPr>
                          </m:ctrlPr>
                        </m:dPr>
                        <m:e>
                          <m:r>
                            <a:rPr lang="de-DE" sz="1100" b="1" i="1" smtClean="0">
                              <a:latin typeface="Cambria Math" panose="02040503050406030204" pitchFamily="18" charset="0"/>
                            </a:rPr>
                            <m:t>𝑬</m:t>
                          </m:r>
                        </m:e>
                      </m:d>
                      <m:r>
                        <a:rPr lang="de-DE" sz="1100" b="1" i="1" smtClean="0">
                          <a:latin typeface="Cambria Math" panose="02040503050406030204" pitchFamily="18" charset="0"/>
                        </a:rPr>
                        <m:t>=</m:t>
                      </m:r>
                      <m:sSup>
                        <m:sSupPr>
                          <m:ctrlPr>
                            <a:rPr lang="de-DE" sz="1100" b="1" i="1">
                              <a:latin typeface="Cambria Math" panose="02040503050406030204" pitchFamily="18" charset="0"/>
                            </a:rPr>
                          </m:ctrlPr>
                        </m:sSupPr>
                        <m:e>
                          <m:d>
                            <m:dPr>
                              <m:ctrlPr>
                                <a:rPr lang="de-DE" sz="1100" b="1" i="1">
                                  <a:latin typeface="Cambria Math" panose="02040503050406030204" pitchFamily="18" charset="0"/>
                                </a:rPr>
                              </m:ctrlPr>
                            </m:dPr>
                            <m:e>
                              <m:f>
                                <m:fPr>
                                  <m:ctrlPr>
                                    <a:rPr lang="de-DE" sz="1100" b="1" i="1">
                                      <a:latin typeface="Cambria Math" panose="02040503050406030204" pitchFamily="18" charset="0"/>
                                    </a:rPr>
                                  </m:ctrlPr>
                                </m:fPr>
                                <m:num>
                                  <m:r>
                                    <a:rPr lang="de-DE" sz="1100" b="1" i="1">
                                      <a:latin typeface="Cambria Math" panose="02040503050406030204" pitchFamily="18" charset="0"/>
                                    </a:rPr>
                                    <m:t>𝒉𝒄</m:t>
                                  </m:r>
                                </m:num>
                                <m:den>
                                  <m:r>
                                    <a:rPr lang="de-DE" sz="1100" b="1" i="1">
                                      <a:latin typeface="Cambria Math" panose="02040503050406030204" pitchFamily="18" charset="0"/>
                                    </a:rPr>
                                    <m:t>𝟐</m:t>
                                  </m:r>
                                  <m:r>
                                    <a:rPr lang="de-DE" sz="1100" b="1" i="1">
                                      <a:latin typeface="Cambria Math" panose="02040503050406030204" pitchFamily="18" charset="0"/>
                                    </a:rPr>
                                    <m:t>𝒅𝑬</m:t>
                                  </m:r>
                                </m:den>
                              </m:f>
                            </m:e>
                          </m:d>
                        </m:e>
                        <m:sup>
                          <m:r>
                            <a:rPr lang="de-DE" sz="1100" b="1" i="1">
                              <a:latin typeface="Cambria Math" panose="02040503050406030204" pitchFamily="18" charset="0"/>
                            </a:rPr>
                            <m:t>𝟐</m:t>
                          </m:r>
                        </m:sup>
                      </m:sSup>
                      <m:r>
                        <a:rPr lang="de-DE" sz="1100" b="1" i="1" smtClean="0">
                          <a:latin typeface="Cambria Math" panose="02040503050406030204" pitchFamily="18" charset="0"/>
                        </a:rPr>
                        <m:t>∙</m:t>
                      </m:r>
                      <m:rad>
                        <m:radPr>
                          <m:degHide m:val="on"/>
                          <m:ctrlPr>
                            <a:rPr lang="de-DE" sz="1100" b="1" i="1" smtClean="0">
                              <a:latin typeface="Cambria Math" panose="02040503050406030204" pitchFamily="18" charset="0"/>
                            </a:rPr>
                          </m:ctrlPr>
                        </m:radPr>
                        <m:deg/>
                        <m:e>
                          <m:r>
                            <a:rPr lang="de-DE" sz="1100" b="1" i="1" smtClean="0">
                              <a:latin typeface="Cambria Math" panose="02040503050406030204" pitchFamily="18" charset="0"/>
                            </a:rPr>
                            <m:t>𝑩</m:t>
                          </m:r>
                        </m:e>
                      </m:rad>
                      <m:r>
                        <a:rPr lang="de-DE" sz="1100" b="1" i="1" smtClean="0">
                          <a:latin typeface="Cambria Math" panose="02040503050406030204" pitchFamily="18" charset="0"/>
                        </a:rPr>
                        <m:t>∙</m:t>
                      </m:r>
                      <m:sSub>
                        <m:sSubPr>
                          <m:ctrlPr>
                            <a:rPr lang="de-DE" sz="1100" b="1" i="1" smtClean="0">
                              <a:latin typeface="Cambria Math" panose="02040503050406030204" pitchFamily="18" charset="0"/>
                            </a:rPr>
                          </m:ctrlPr>
                        </m:sSubPr>
                        <m:e>
                          <m:r>
                            <a:rPr lang="de-DE" sz="1100" b="1" i="1" smtClean="0">
                              <a:latin typeface="Cambria Math" panose="02040503050406030204" pitchFamily="18" charset="0"/>
                            </a:rPr>
                            <m:t>𝒙</m:t>
                          </m:r>
                        </m:e>
                        <m:sub>
                          <m:r>
                            <a:rPr lang="de-DE" sz="1100" b="1" i="1" smtClean="0">
                              <a:latin typeface="Cambria Math" panose="02040503050406030204" pitchFamily="18" charset="0"/>
                            </a:rPr>
                            <m:t>𝟎</m:t>
                          </m:r>
                        </m:sub>
                      </m:sSub>
                      <m:d>
                        <m:dPr>
                          <m:ctrlPr>
                            <a:rPr lang="de-DE" sz="1100" b="1" i="1" smtClean="0">
                              <a:latin typeface="Cambria Math" panose="02040503050406030204" pitchFamily="18" charset="0"/>
                            </a:rPr>
                          </m:ctrlPr>
                        </m:dPr>
                        <m:e>
                          <m:r>
                            <a:rPr lang="de-DE" sz="1100" b="1" i="1" smtClean="0">
                              <a:latin typeface="Cambria Math" panose="02040503050406030204" pitchFamily="18" charset="0"/>
                            </a:rPr>
                            <m:t>𝑬</m:t>
                          </m:r>
                        </m:e>
                      </m:d>
                      <m:r>
                        <a:rPr lang="de-DE" sz="1100" b="0" i="1" smtClean="0">
                          <a:latin typeface="Cambria Math" panose="02040503050406030204" pitchFamily="18" charset="0"/>
                        </a:rPr>
                        <m:t>     </m:t>
                      </m:r>
                    </m:oMath>
                  </m:oMathPara>
                </a14:m>
                <a:endParaRPr lang="de-DE" sz="1100" dirty="0">
                  <a:latin typeface="Arial" panose="020B0604020202020204" pitchFamily="34" charset="0"/>
                  <a:cs typeface="Arial" panose="020B0604020202020204" pitchFamily="34" charset="0"/>
                </a:endParaRPr>
              </a:p>
              <a:p>
                <a:pPr marL="0" indent="0">
                  <a:lnSpc>
                    <a:spcPct val="150000"/>
                  </a:lnSpc>
                  <a:spcBef>
                    <a:spcPts val="0"/>
                  </a:spcBef>
                  <a:spcAft>
                    <a:spcPts val="600"/>
                  </a:spcAft>
                  <a:buNone/>
                </a:pPr>
                <a:r>
                  <a:rPr lang="de-DE" sz="1100" dirty="0" err="1">
                    <a:latin typeface="Arial" panose="020B0604020202020204" pitchFamily="34" charset="0"/>
                    <a:cs typeface="Arial" panose="020B0604020202020204" pitchFamily="34" charset="0"/>
                  </a:rPr>
                  <a:t>For</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both</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quantities</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the</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standard</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error</a:t>
                </a:r>
                <a:r>
                  <a:rPr lang="de-DE" sz="1100" dirty="0">
                    <a:latin typeface="Arial" panose="020B0604020202020204" pitchFamily="34" charset="0"/>
                    <a:cs typeface="Arial" panose="020B0604020202020204" pitchFamily="34" charset="0"/>
                  </a:rPr>
                  <a:t> was </a:t>
                </a:r>
                <a:r>
                  <a:rPr lang="de-DE" sz="1100" dirty="0" err="1">
                    <a:latin typeface="Arial" panose="020B0604020202020204" pitchFamily="34" charset="0"/>
                    <a:cs typeface="Arial" panose="020B0604020202020204" pitchFamily="34" charset="0"/>
                  </a:rPr>
                  <a:t>calculated</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by</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the</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general</a:t>
                </a:r>
                <a:r>
                  <a:rPr lang="de-DE" sz="1100" dirty="0">
                    <a:latin typeface="Arial" panose="020B0604020202020204" pitchFamily="34" charset="0"/>
                    <a:cs typeface="Arial" panose="020B0604020202020204" pitchFamily="34" charset="0"/>
                  </a:rPr>
                  <a:t> </a:t>
                </a:r>
                <a:r>
                  <a:rPr lang="de-DE" sz="1100" dirty="0" err="1">
                    <a:latin typeface="Arial" panose="020B0604020202020204" pitchFamily="34" charset="0"/>
                    <a:cs typeface="Arial" panose="020B0604020202020204" pitchFamily="34" charset="0"/>
                  </a:rPr>
                  <a:t>formula</a:t>
                </a:r>
                <a:r>
                  <a:rPr lang="de-DE" sz="1100" dirty="0">
                    <a:latin typeface="Arial" panose="020B0604020202020204" pitchFamily="34" charset="0"/>
                    <a:cs typeface="Arial" panose="020B0604020202020204" pitchFamily="34" charset="0"/>
                  </a:rPr>
                  <a:t>:</a:t>
                </a:r>
              </a:p>
              <a:p>
                <a:pPr marL="0" indent="0">
                  <a:lnSpc>
                    <a:spcPct val="150000"/>
                  </a:lnSpc>
                  <a:spcBef>
                    <a:spcPts val="0"/>
                  </a:spcBef>
                  <a:spcAft>
                    <a:spcPts val="600"/>
                  </a:spcAft>
                  <a:buNone/>
                </a:pPr>
                <a14:m>
                  <m:oMathPara xmlns:m="http://schemas.openxmlformats.org/officeDocument/2006/math">
                    <m:oMathParaPr>
                      <m:jc m:val="centerGroup"/>
                    </m:oMathParaPr>
                    <m:oMath xmlns:m="http://schemas.openxmlformats.org/officeDocument/2006/math">
                      <m:r>
                        <a:rPr lang="de-DE" sz="1100" i="1">
                          <a:latin typeface="Cambria Math" panose="02040503050406030204" pitchFamily="18" charset="0"/>
                          <a:cs typeface="Arial" panose="020B0604020202020204" pitchFamily="34" charset="0"/>
                        </a:rPr>
                        <m:t>𝜎</m:t>
                      </m:r>
                      <m:d>
                        <m:dPr>
                          <m:begChr m:val="["/>
                          <m:endChr m:val="]"/>
                          <m:ctrlPr>
                            <a:rPr lang="de-DE" sz="1100" i="1">
                              <a:latin typeface="Cambria Math" panose="02040503050406030204" pitchFamily="18" charset="0"/>
                              <a:cs typeface="Arial" panose="020B0604020202020204" pitchFamily="34" charset="0"/>
                            </a:rPr>
                          </m:ctrlPr>
                        </m:dPr>
                        <m:e>
                          <m:r>
                            <a:rPr lang="de-DE" sz="1100" i="1">
                              <a:latin typeface="Cambria Math" panose="02040503050406030204" pitchFamily="18" charset="0"/>
                              <a:cs typeface="Arial" panose="020B0604020202020204" pitchFamily="34" charset="0"/>
                            </a:rPr>
                            <m:t>𝑓</m:t>
                          </m:r>
                          <m:d>
                            <m:dPr>
                              <m:ctrlPr>
                                <a:rPr lang="de-DE" sz="1100" i="1">
                                  <a:latin typeface="Cambria Math" panose="02040503050406030204" pitchFamily="18" charset="0"/>
                                  <a:cs typeface="Arial" panose="020B0604020202020204" pitchFamily="34" charset="0"/>
                                </a:rPr>
                              </m:ctrlPr>
                            </m:dPr>
                            <m:e>
                              <m:sSub>
                                <m:sSubPr>
                                  <m:ctrlPr>
                                    <a:rPr lang="de-DE" sz="1100" i="1">
                                      <a:latin typeface="Cambria Math" panose="02040503050406030204" pitchFamily="18" charset="0"/>
                                      <a:cs typeface="Arial" panose="020B0604020202020204" pitchFamily="34" charset="0"/>
                                    </a:rPr>
                                  </m:ctrlPr>
                                </m:sSubPr>
                                <m:e>
                                  <m:r>
                                    <a:rPr lang="de-DE" sz="1100" i="1">
                                      <a:latin typeface="Cambria Math" panose="02040503050406030204" pitchFamily="18" charset="0"/>
                                      <a:cs typeface="Arial" panose="020B0604020202020204" pitchFamily="34" charset="0"/>
                                    </a:rPr>
                                    <m:t>𝑥</m:t>
                                  </m:r>
                                </m:e>
                                <m:sub>
                                  <m:r>
                                    <a:rPr lang="de-DE" sz="1100" i="1">
                                      <a:latin typeface="Cambria Math" panose="02040503050406030204" pitchFamily="18" charset="0"/>
                                      <a:cs typeface="Arial" panose="020B0604020202020204" pitchFamily="34" charset="0"/>
                                    </a:rPr>
                                    <m:t>1</m:t>
                                  </m:r>
                                </m:sub>
                              </m:sSub>
                              <m:r>
                                <a:rPr lang="de-DE" sz="1100" i="1">
                                  <a:latin typeface="Cambria Math" panose="02040503050406030204" pitchFamily="18" charset="0"/>
                                  <a:cs typeface="Arial" panose="020B0604020202020204" pitchFamily="34" charset="0"/>
                                </a:rPr>
                                <m:t>,…</m:t>
                              </m:r>
                              <m:sSub>
                                <m:sSubPr>
                                  <m:ctrlPr>
                                    <a:rPr lang="de-DE" sz="1100" i="1">
                                      <a:latin typeface="Cambria Math" panose="02040503050406030204" pitchFamily="18" charset="0"/>
                                      <a:cs typeface="Arial" panose="020B0604020202020204" pitchFamily="34" charset="0"/>
                                    </a:rPr>
                                  </m:ctrlPr>
                                </m:sSubPr>
                                <m:e>
                                  <m:r>
                                    <a:rPr lang="de-DE" sz="1100" i="1">
                                      <a:latin typeface="Cambria Math" panose="02040503050406030204" pitchFamily="18" charset="0"/>
                                      <a:cs typeface="Arial" panose="020B0604020202020204" pitchFamily="34" charset="0"/>
                                    </a:rPr>
                                    <m:t>𝑥</m:t>
                                  </m:r>
                                </m:e>
                                <m:sub>
                                  <m:r>
                                    <a:rPr lang="de-DE" sz="1100" i="1">
                                      <a:latin typeface="Cambria Math" panose="02040503050406030204" pitchFamily="18" charset="0"/>
                                      <a:cs typeface="Arial" panose="020B0604020202020204" pitchFamily="34" charset="0"/>
                                    </a:rPr>
                                    <m:t>𝑛</m:t>
                                  </m:r>
                                </m:sub>
                              </m:sSub>
                            </m:e>
                          </m:d>
                        </m:e>
                      </m:d>
                      <m:r>
                        <a:rPr lang="de-DE" sz="1100" b="0" i="1" smtClean="0">
                          <a:latin typeface="Cambria Math" panose="02040503050406030204" pitchFamily="18" charset="0"/>
                          <a:cs typeface="Arial" panose="020B0604020202020204" pitchFamily="34" charset="0"/>
                        </a:rPr>
                        <m:t>=</m:t>
                      </m:r>
                      <m:rad>
                        <m:radPr>
                          <m:degHide m:val="on"/>
                          <m:ctrlPr>
                            <a:rPr lang="de-DE" sz="1100" b="0" i="1" smtClean="0">
                              <a:latin typeface="Cambria Math" panose="02040503050406030204" pitchFamily="18" charset="0"/>
                              <a:cs typeface="Arial" panose="020B0604020202020204" pitchFamily="34" charset="0"/>
                            </a:rPr>
                          </m:ctrlPr>
                        </m:radPr>
                        <m:deg/>
                        <m:e>
                          <m:nary>
                            <m:naryPr>
                              <m:chr m:val="∑"/>
                              <m:supHide m:val="on"/>
                              <m:ctrlPr>
                                <a:rPr lang="de-DE" sz="1100" b="0" i="1" smtClean="0">
                                  <a:latin typeface="Cambria Math" panose="02040503050406030204" pitchFamily="18" charset="0"/>
                                  <a:cs typeface="Arial" panose="020B0604020202020204" pitchFamily="34" charset="0"/>
                                </a:rPr>
                              </m:ctrlPr>
                            </m:naryPr>
                            <m:sub>
                              <m:r>
                                <a:rPr lang="de-DE" sz="1100" b="0" i="1" smtClean="0">
                                  <a:latin typeface="Cambria Math" panose="02040503050406030204" pitchFamily="18" charset="0"/>
                                  <a:cs typeface="Arial" panose="020B0604020202020204" pitchFamily="34" charset="0"/>
                                </a:rPr>
                                <m:t>𝑖</m:t>
                              </m:r>
                            </m:sub>
                            <m:sup/>
                            <m:e>
                              <m:sSup>
                                <m:sSupPr>
                                  <m:ctrlPr>
                                    <a:rPr lang="de-DE" sz="1100" b="0" i="1" smtClean="0">
                                      <a:latin typeface="Cambria Math" panose="02040503050406030204" pitchFamily="18" charset="0"/>
                                      <a:cs typeface="Arial" panose="020B0604020202020204" pitchFamily="34" charset="0"/>
                                    </a:rPr>
                                  </m:ctrlPr>
                                </m:sSupPr>
                                <m:e>
                                  <m:d>
                                    <m:dPr>
                                      <m:begChr m:val="["/>
                                      <m:endChr m:val="]"/>
                                      <m:ctrlPr>
                                        <a:rPr lang="de-DE" sz="1100" b="0" i="1" smtClean="0">
                                          <a:latin typeface="Cambria Math" panose="02040503050406030204" pitchFamily="18" charset="0"/>
                                          <a:cs typeface="Arial" panose="020B0604020202020204" pitchFamily="34" charset="0"/>
                                        </a:rPr>
                                      </m:ctrlPr>
                                    </m:dPr>
                                    <m:e>
                                      <m:f>
                                        <m:fPr>
                                          <m:ctrlPr>
                                            <a:rPr lang="de-DE" sz="1100" b="0" i="1" smtClean="0">
                                              <a:latin typeface="Cambria Math" panose="02040503050406030204" pitchFamily="18" charset="0"/>
                                              <a:cs typeface="Arial" panose="020B0604020202020204" pitchFamily="34" charset="0"/>
                                            </a:rPr>
                                          </m:ctrlPr>
                                        </m:fPr>
                                        <m:num>
                                          <m:r>
                                            <a:rPr lang="de-DE" sz="1100" b="0" i="1" smtClean="0">
                                              <a:latin typeface="Cambria Math" panose="02040503050406030204" pitchFamily="18" charset="0"/>
                                              <a:cs typeface="Arial" panose="020B0604020202020204" pitchFamily="34" charset="0"/>
                                            </a:rPr>
                                            <m:t>𝜕</m:t>
                                          </m:r>
                                          <m:r>
                                            <a:rPr lang="de-DE" sz="1100" b="0" i="1" smtClean="0">
                                              <a:latin typeface="Cambria Math" panose="02040503050406030204" pitchFamily="18" charset="0"/>
                                              <a:cs typeface="Arial" panose="020B0604020202020204" pitchFamily="34" charset="0"/>
                                            </a:rPr>
                                            <m:t>𝑓</m:t>
                                          </m:r>
                                        </m:num>
                                        <m:den>
                                          <m:r>
                                            <a:rPr lang="de-DE" sz="1100" b="0" i="1" smtClean="0">
                                              <a:latin typeface="Cambria Math" panose="02040503050406030204" pitchFamily="18" charset="0"/>
                                              <a:cs typeface="Arial" panose="020B0604020202020204" pitchFamily="34" charset="0"/>
                                            </a:rPr>
                                            <m:t>𝜕</m:t>
                                          </m:r>
                                          <m:sSub>
                                            <m:sSubPr>
                                              <m:ctrlPr>
                                                <a:rPr lang="de-DE" sz="1100" b="0" i="1" smtClean="0">
                                                  <a:latin typeface="Cambria Math" panose="02040503050406030204" pitchFamily="18" charset="0"/>
                                                  <a:cs typeface="Arial" panose="020B0604020202020204" pitchFamily="34" charset="0"/>
                                                </a:rPr>
                                              </m:ctrlPr>
                                            </m:sSubPr>
                                            <m:e>
                                              <m:r>
                                                <a:rPr lang="de-DE" sz="1100" b="0" i="1" smtClean="0">
                                                  <a:latin typeface="Cambria Math" panose="02040503050406030204" pitchFamily="18" charset="0"/>
                                                  <a:cs typeface="Arial" panose="020B0604020202020204" pitchFamily="34" charset="0"/>
                                                </a:rPr>
                                                <m:t>𝑥</m:t>
                                              </m:r>
                                            </m:e>
                                            <m:sub>
                                              <m:r>
                                                <a:rPr lang="de-DE" sz="1100" b="0" i="1" smtClean="0">
                                                  <a:latin typeface="Cambria Math" panose="02040503050406030204" pitchFamily="18" charset="0"/>
                                                  <a:cs typeface="Arial" panose="020B0604020202020204" pitchFamily="34" charset="0"/>
                                                </a:rPr>
                                                <m:t>𝑖</m:t>
                                              </m:r>
                                            </m:sub>
                                          </m:sSub>
                                        </m:den>
                                      </m:f>
                                      <m:r>
                                        <a:rPr lang="de-DE" sz="1100" b="0" i="1" smtClean="0">
                                          <a:latin typeface="Cambria Math" panose="02040503050406030204" pitchFamily="18" charset="0"/>
                                          <a:cs typeface="Arial" panose="020B0604020202020204" pitchFamily="34" charset="0"/>
                                        </a:rPr>
                                        <m:t>𝜎</m:t>
                                      </m:r>
                                      <m:d>
                                        <m:dPr>
                                          <m:ctrlPr>
                                            <a:rPr lang="de-DE" sz="1100" b="0" i="1" smtClean="0">
                                              <a:latin typeface="Cambria Math" panose="02040503050406030204" pitchFamily="18" charset="0"/>
                                              <a:cs typeface="Arial" panose="020B0604020202020204" pitchFamily="34" charset="0"/>
                                            </a:rPr>
                                          </m:ctrlPr>
                                        </m:dPr>
                                        <m:e>
                                          <m:sSub>
                                            <m:sSubPr>
                                              <m:ctrlPr>
                                                <a:rPr lang="de-DE" sz="1100" b="0" i="1" smtClean="0">
                                                  <a:latin typeface="Cambria Math" panose="02040503050406030204" pitchFamily="18" charset="0"/>
                                                  <a:cs typeface="Arial" panose="020B0604020202020204" pitchFamily="34" charset="0"/>
                                                </a:rPr>
                                              </m:ctrlPr>
                                            </m:sSubPr>
                                            <m:e>
                                              <m:r>
                                                <a:rPr lang="de-DE" sz="1100" b="0" i="1" smtClean="0">
                                                  <a:latin typeface="Cambria Math" panose="02040503050406030204" pitchFamily="18" charset="0"/>
                                                  <a:cs typeface="Arial" panose="020B0604020202020204" pitchFamily="34" charset="0"/>
                                                </a:rPr>
                                                <m:t>𝑥</m:t>
                                              </m:r>
                                            </m:e>
                                            <m:sub>
                                              <m:r>
                                                <a:rPr lang="de-DE" sz="1100" b="0" i="1" smtClean="0">
                                                  <a:latin typeface="Cambria Math" panose="02040503050406030204" pitchFamily="18" charset="0"/>
                                                  <a:cs typeface="Arial" panose="020B0604020202020204" pitchFamily="34" charset="0"/>
                                                </a:rPr>
                                                <m:t>𝑖</m:t>
                                              </m:r>
                                            </m:sub>
                                          </m:sSub>
                                        </m:e>
                                      </m:d>
                                    </m:e>
                                  </m:d>
                                </m:e>
                                <m:sup>
                                  <m:r>
                                    <a:rPr lang="de-DE" sz="1100" b="0" i="1" smtClean="0">
                                      <a:latin typeface="Cambria Math" panose="02040503050406030204" pitchFamily="18" charset="0"/>
                                      <a:cs typeface="Arial" panose="020B0604020202020204" pitchFamily="34" charset="0"/>
                                    </a:rPr>
                                    <m:t>2</m:t>
                                  </m:r>
                                </m:sup>
                              </m:sSup>
                            </m:e>
                          </m:nary>
                        </m:e>
                      </m:rad>
                    </m:oMath>
                  </m:oMathPara>
                </a14:m>
                <a:endParaRPr lang="de-DE" sz="1100" dirty="0">
                  <a:latin typeface="Arial" panose="020B0604020202020204" pitchFamily="34" charset="0"/>
                  <a:cs typeface="Arial" panose="020B0604020202020204" pitchFamily="34" charset="0"/>
                </a:endParaRPr>
              </a:p>
              <a:p>
                <a:pPr marL="0" indent="0">
                  <a:lnSpc>
                    <a:spcPct val="150000"/>
                  </a:lnSpc>
                  <a:spcBef>
                    <a:spcPts val="0"/>
                  </a:spcBef>
                  <a:spcAft>
                    <a:spcPts val="600"/>
                  </a:spcAft>
                  <a:buNone/>
                </a:pPr>
                <a:endParaRPr lang="de-DE" sz="900" dirty="0"/>
              </a:p>
              <a:p>
                <a:pPr marL="0" indent="0">
                  <a:lnSpc>
                    <a:spcPct val="150000"/>
                  </a:lnSpc>
                  <a:spcBef>
                    <a:spcPts val="0"/>
                  </a:spcBef>
                  <a:spcAft>
                    <a:spcPts val="600"/>
                  </a:spcAft>
                  <a:buNone/>
                </a:pPr>
                <a:endParaRPr lang="de-DE" sz="900" dirty="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xfrm>
                <a:off x="106681" y="606829"/>
                <a:ext cx="5895108" cy="6143106"/>
              </a:xfrm>
              <a:blipFill>
                <a:blip r:embed="rId2"/>
                <a:stretch>
                  <a:fillRect/>
                </a:stretch>
              </a:blipFill>
            </p:spPr>
            <p:txBody>
              <a:bodyPr/>
              <a:lstStyle/>
              <a:p>
                <a:r>
                  <a:rPr lang="de-DE">
                    <a:noFill/>
                  </a:rPr>
                  <a:t> </a:t>
                </a:r>
              </a:p>
            </p:txBody>
          </p:sp>
        </mc:Fallback>
      </mc:AlternateContent>
      <p:pic>
        <p:nvPicPr>
          <p:cNvPr id="7" name="Obraz 6" descr="Obraz zawierający mapa, tekst&#10;&#10;Opis wygenerowany automatycznie">
            <a:extLst>
              <a:ext uri="{FF2B5EF4-FFF2-40B4-BE49-F238E27FC236}">
                <a16:creationId xmlns:a16="http://schemas.microsoft.com/office/drawing/2014/main" id="{72533867-7C12-43A4-99A5-523554851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8130" y="104254"/>
            <a:ext cx="5587190" cy="3320935"/>
          </a:xfrm>
          <a:prstGeom prst="rect">
            <a:avLst/>
          </a:prstGeom>
        </p:spPr>
      </p:pic>
      <p:pic>
        <p:nvPicPr>
          <p:cNvPr id="9" name="Obraz 8" descr="Obraz zawierający mapa&#10;&#10;Opis wygenerowany automatycznie">
            <a:extLst>
              <a:ext uri="{FF2B5EF4-FFF2-40B4-BE49-F238E27FC236}">
                <a16:creationId xmlns:a16="http://schemas.microsoft.com/office/drawing/2014/main" id="{D37DBC03-C5A8-4D16-A45C-20EBFBB45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8129" y="3429000"/>
            <a:ext cx="5587190" cy="3320935"/>
          </a:xfrm>
          <a:prstGeom prst="rect">
            <a:avLst/>
          </a:prstGeom>
        </p:spPr>
      </p:pic>
    </p:spTree>
    <p:extLst>
      <p:ext uri="{BB962C8B-B14F-4D97-AF65-F5344CB8AC3E}">
        <p14:creationId xmlns:p14="http://schemas.microsoft.com/office/powerpoint/2010/main" val="1553034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EC5FE78-2F3D-4AFF-80E5-D626161C2BB5}"/>
              </a:ext>
            </a:extLst>
          </p:cNvPr>
          <p:cNvSpPr>
            <a:spLocks noGrp="1"/>
          </p:cNvSpPr>
          <p:nvPr>
            <p:ph type="title"/>
          </p:nvPr>
        </p:nvSpPr>
        <p:spPr/>
        <p:txBody>
          <a:bodyPr/>
          <a:lstStyle/>
          <a:p>
            <a:r>
              <a:rPr lang="pl-PL"/>
              <a:t>Diel</a:t>
            </a:r>
            <a:r>
              <a:rPr lang="de-DE"/>
              <a:t>e</a:t>
            </a:r>
            <a:r>
              <a:rPr lang="pl-PL"/>
              <a:t>ctric Tensor</a:t>
            </a:r>
            <a:endParaRPr lang="pl-PL" dirty="0"/>
          </a:p>
        </p:txBody>
      </p:sp>
      <p:sp>
        <p:nvSpPr>
          <p:cNvPr id="5" name="Inhaltsplatzhalter 4"/>
          <p:cNvSpPr>
            <a:spLocks noGrp="1"/>
          </p:cNvSpPr>
          <p:nvPr>
            <p:ph idx="1"/>
          </p:nvPr>
        </p:nvSpPr>
        <p:spPr/>
        <p:txBody>
          <a:bodyPr/>
          <a:lstStyle/>
          <a:p>
            <a:endParaRPr lang="de-DE"/>
          </a:p>
        </p:txBody>
      </p:sp>
    </p:spTree>
    <p:extLst>
      <p:ext uri="{BB962C8B-B14F-4D97-AF65-F5344CB8AC3E}">
        <p14:creationId xmlns:p14="http://schemas.microsoft.com/office/powerpoint/2010/main" val="3913728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435608" y="2711612"/>
            <a:ext cx="7126501" cy="2018330"/>
          </a:xfrm>
        </p:spPr>
        <p:txBody>
          <a:bodyPr>
            <a:normAutofit fontScale="92500" lnSpcReduction="10000"/>
          </a:bodyPr>
          <a:lstStyle/>
          <a:p>
            <a:r>
              <a:rPr lang="de-DE" sz="2400" dirty="0">
                <a:solidFill>
                  <a:srgbClr val="9E3611"/>
                </a:solidFill>
              </a:rPr>
              <a:t>VI. </a:t>
            </a:r>
            <a:r>
              <a:rPr lang="de-DE" sz="2400" dirty="0"/>
              <a:t>Kramers-</a:t>
            </a:r>
            <a:r>
              <a:rPr lang="de-DE" sz="2400" dirty="0" err="1"/>
              <a:t>Kronig</a:t>
            </a:r>
            <a:r>
              <a:rPr lang="de-DE" sz="2400" dirty="0"/>
              <a:t> Analysis</a:t>
            </a:r>
          </a:p>
          <a:p>
            <a:pPr marL="731520" lvl="1" indent="-457200">
              <a:buFont typeface="+mj-lt"/>
              <a:buAutoNum type="arabicPeriod"/>
            </a:pPr>
            <a:r>
              <a:rPr lang="de-DE" sz="2400" dirty="0"/>
              <a:t>Regular Kramers-</a:t>
            </a:r>
            <a:r>
              <a:rPr lang="de-DE" sz="2400" dirty="0" err="1"/>
              <a:t>Kronig</a:t>
            </a:r>
            <a:r>
              <a:rPr lang="de-DE" sz="2400" dirty="0"/>
              <a:t> </a:t>
            </a:r>
            <a:r>
              <a:rPr lang="de-DE" sz="2400" dirty="0" err="1"/>
              <a:t>transform</a:t>
            </a:r>
            <a:r>
              <a:rPr lang="de-DE" sz="2400" dirty="0"/>
              <a:t> (KKT) </a:t>
            </a:r>
            <a:br>
              <a:rPr lang="de-DE" sz="2400" dirty="0"/>
            </a:br>
            <a:r>
              <a:rPr lang="de-DE" sz="2400" dirty="0" err="1"/>
              <a:t>and</a:t>
            </a:r>
            <a:r>
              <a:rPr lang="de-DE" sz="2400" dirty="0"/>
              <a:t> ist inverse (IKKT)</a:t>
            </a:r>
          </a:p>
          <a:p>
            <a:pPr marL="731520" lvl="1" indent="-457200">
              <a:buFont typeface="+mj-lt"/>
              <a:buAutoNum type="arabicPeriod"/>
            </a:pPr>
            <a:r>
              <a:rPr lang="de-DE" sz="2400" dirty="0"/>
              <a:t>Extended KKT </a:t>
            </a:r>
            <a:r>
              <a:rPr lang="de-DE" sz="2400" dirty="0" err="1"/>
              <a:t>and</a:t>
            </a:r>
            <a:r>
              <a:rPr lang="de-DE" sz="2400" dirty="0"/>
              <a:t> IKKT</a:t>
            </a:r>
          </a:p>
          <a:p>
            <a:pPr marL="731520" lvl="1" indent="-457200">
              <a:buFont typeface="+mj-lt"/>
              <a:buAutoNum type="arabicPeriod"/>
            </a:pPr>
            <a:r>
              <a:rPr lang="de-DE" sz="2400" dirty="0"/>
              <a:t>KKT </a:t>
            </a:r>
            <a:r>
              <a:rPr lang="de-DE" sz="2400" dirty="0" err="1"/>
              <a:t>for</a:t>
            </a:r>
            <a:r>
              <a:rPr lang="de-DE" sz="2400" dirty="0"/>
              <a:t> all </a:t>
            </a:r>
            <a:r>
              <a:rPr lang="de-DE" sz="2400" dirty="0" err="1"/>
              <a:t>polarizations</a:t>
            </a:r>
            <a:endParaRPr lang="de-DE" sz="2400" dirty="0"/>
          </a:p>
          <a:p>
            <a:pPr marL="731520" lvl="1" indent="-457200">
              <a:buFont typeface="+mj-lt"/>
              <a:buAutoNum type="arabicPeriod"/>
            </a:pPr>
            <a:r>
              <a:rPr lang="de-DE" sz="2400" dirty="0" err="1"/>
              <a:t>Conclusions</a:t>
            </a:r>
            <a:endParaRPr lang="de-DE" sz="2400" dirty="0"/>
          </a:p>
          <a:p>
            <a:endParaRPr lang="de-DE" dirty="0"/>
          </a:p>
        </p:txBody>
      </p:sp>
    </p:spTree>
    <p:extLst>
      <p:ext uri="{BB962C8B-B14F-4D97-AF65-F5344CB8AC3E}">
        <p14:creationId xmlns:p14="http://schemas.microsoft.com/office/powerpoint/2010/main" val="964981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8244" y="0"/>
            <a:ext cx="5130338" cy="607464"/>
          </a:xfrm>
        </p:spPr>
        <p:txBody>
          <a:bodyPr>
            <a:noAutofit/>
          </a:bodyPr>
          <a:lstStyle/>
          <a:p>
            <a:r>
              <a:rPr lang="de-DE" sz="2000" b="1" i="1" u="sng" dirty="0"/>
              <a:t>Regular </a:t>
            </a:r>
            <a:r>
              <a:rPr lang="de-DE" sz="2000" b="1" i="1" u="sng" dirty="0" err="1"/>
              <a:t>kramers-kronig</a:t>
            </a:r>
            <a:r>
              <a:rPr lang="de-DE" sz="2000" b="1" i="1" u="sng" dirty="0"/>
              <a:t> </a:t>
            </a:r>
            <a:r>
              <a:rPr lang="de-DE" sz="2000" b="1" i="1" u="sng" dirty="0" err="1"/>
              <a:t>and</a:t>
            </a:r>
            <a:r>
              <a:rPr lang="de-DE" sz="2000" b="1" i="1" u="sng" dirty="0"/>
              <a:t> ist inverse</a:t>
            </a:r>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a:xfrm>
                <a:off x="256308" y="528839"/>
                <a:ext cx="5271655" cy="6254346"/>
              </a:xfrm>
            </p:spPr>
            <p:txBody>
              <a:bodyPr>
                <a:noAutofit/>
              </a:bodyPr>
              <a:lstStyle/>
              <a:p>
                <a:pPr marL="0" indent="0">
                  <a:buNone/>
                </a:pPr>
                <a:r>
                  <a:rPr lang="de-DE" sz="1200" dirty="0"/>
                  <a:t>	The </a:t>
                </a:r>
                <a:r>
                  <a:rPr lang="de-DE" sz="1200" dirty="0" err="1"/>
                  <a:t>main</a:t>
                </a:r>
                <a:r>
                  <a:rPr lang="de-DE" sz="1200" dirty="0"/>
                  <a:t> </a:t>
                </a:r>
                <a:r>
                  <a:rPr lang="de-DE" sz="1200" dirty="0" err="1"/>
                  <a:t>problem</a:t>
                </a:r>
                <a:r>
                  <a:rPr lang="de-DE" sz="1200" dirty="0"/>
                  <a:t> in </a:t>
                </a:r>
                <a:r>
                  <a:rPr lang="de-DE" sz="1200" dirty="0" err="1"/>
                  <a:t>using</a:t>
                </a:r>
                <a:r>
                  <a:rPr lang="de-DE" sz="1200" dirty="0"/>
                  <a:t> </a:t>
                </a:r>
                <a:r>
                  <a:rPr lang="de-DE" sz="1200" dirty="0" err="1"/>
                  <a:t>the</a:t>
                </a:r>
                <a:r>
                  <a:rPr lang="de-DE" sz="1200" dirty="0"/>
                  <a:t> Kramers-</a:t>
                </a:r>
                <a:r>
                  <a:rPr lang="de-DE" sz="1200" dirty="0" err="1"/>
                  <a:t>Kronig</a:t>
                </a:r>
                <a:r>
                  <a:rPr lang="de-DE" sz="1200" dirty="0"/>
                  <a:t> </a:t>
                </a:r>
                <a:r>
                  <a:rPr lang="de-DE" sz="1200" dirty="0" err="1"/>
                  <a:t>transform</a:t>
                </a:r>
                <a:r>
                  <a:rPr lang="de-DE" sz="1200" dirty="0"/>
                  <a:t> (KKT) </a:t>
                </a:r>
                <a:r>
                  <a:rPr lang="de-DE" sz="1200" dirty="0" err="1"/>
                  <a:t>for</a:t>
                </a:r>
                <a:r>
                  <a:rPr lang="de-DE" sz="1200" dirty="0"/>
                  <a:t> </a:t>
                </a:r>
                <a:r>
                  <a:rPr lang="de-DE" sz="1200" dirty="0" err="1"/>
                  <a:t>optical</a:t>
                </a:r>
                <a:r>
                  <a:rPr lang="de-DE" sz="1200" dirty="0"/>
                  <a:t> </a:t>
                </a:r>
                <a:r>
                  <a:rPr lang="de-DE" sz="1200" dirty="0" err="1"/>
                  <a:t>quantities</a:t>
                </a:r>
                <a:r>
                  <a:rPr lang="de-DE" sz="1200" dirty="0"/>
                  <a:t> </a:t>
                </a:r>
                <a:r>
                  <a:rPr lang="de-DE" sz="1200" dirty="0" err="1"/>
                  <a:t>is</a:t>
                </a:r>
                <a:r>
                  <a:rPr lang="de-DE" sz="1200" dirty="0"/>
                  <a:t> </a:t>
                </a:r>
                <a:r>
                  <a:rPr lang="de-DE" sz="1200" dirty="0" err="1"/>
                  <a:t>the</a:t>
                </a:r>
                <a:r>
                  <a:rPr lang="de-DE" sz="1200" dirty="0"/>
                  <a:t> </a:t>
                </a:r>
                <a:r>
                  <a:rPr lang="de-DE" sz="1200" dirty="0" err="1"/>
                  <a:t>small</a:t>
                </a:r>
                <a:r>
                  <a:rPr lang="de-DE" sz="1200" dirty="0"/>
                  <a:t> </a:t>
                </a:r>
                <a:r>
                  <a:rPr lang="de-DE" sz="1200" dirty="0" err="1"/>
                  <a:t>range</a:t>
                </a:r>
                <a:r>
                  <a:rPr lang="de-DE" sz="1200" dirty="0"/>
                  <a:t> </a:t>
                </a:r>
                <a:r>
                  <a:rPr lang="de-DE" sz="1200" dirty="0" err="1"/>
                  <a:t>of</a:t>
                </a:r>
                <a:r>
                  <a:rPr lang="de-DE" sz="1200" dirty="0"/>
                  <a:t> </a:t>
                </a:r>
                <a:r>
                  <a:rPr lang="de-DE" sz="1200" dirty="0" err="1"/>
                  <a:t>the</a:t>
                </a:r>
                <a:r>
                  <a:rPr lang="de-DE" sz="1200" dirty="0"/>
                  <a:t> </a:t>
                </a:r>
                <a:r>
                  <a:rPr lang="de-DE" sz="1200" dirty="0" err="1"/>
                  <a:t>available</a:t>
                </a:r>
                <a:r>
                  <a:rPr lang="de-DE" sz="1200" dirty="0"/>
                  <a:t> experimental </a:t>
                </a:r>
                <a:r>
                  <a:rPr lang="de-DE" sz="1200" dirty="0" err="1"/>
                  <a:t>data</a:t>
                </a:r>
                <a:r>
                  <a:rPr lang="de-DE" sz="1200" dirty="0"/>
                  <a:t>. </a:t>
                </a:r>
                <a:r>
                  <a:rPr lang="de-DE" sz="1200" dirty="0" err="1"/>
                  <a:t>One</a:t>
                </a:r>
                <a:r>
                  <a:rPr lang="de-DE" sz="1200" dirty="0"/>
                  <a:t> </a:t>
                </a:r>
                <a:r>
                  <a:rPr lang="de-DE" sz="1200" dirty="0" err="1"/>
                  <a:t>needs</a:t>
                </a:r>
                <a:r>
                  <a:rPr lang="de-DE" sz="1200" dirty="0"/>
                  <a:t> </a:t>
                </a:r>
                <a:r>
                  <a:rPr lang="de-DE" sz="1200" dirty="0" err="1"/>
                  <a:t>to</a:t>
                </a:r>
                <a:r>
                  <a:rPr lang="de-DE" sz="1200" dirty="0"/>
                  <a:t> </a:t>
                </a:r>
                <a:r>
                  <a:rPr lang="de-DE" sz="1200" dirty="0" err="1"/>
                  <a:t>perform</a:t>
                </a:r>
                <a:r>
                  <a:rPr lang="de-DE" sz="1200" dirty="0"/>
                  <a:t> </a:t>
                </a:r>
                <a:r>
                  <a:rPr lang="de-DE" sz="1200" dirty="0" err="1"/>
                  <a:t>the</a:t>
                </a:r>
                <a:r>
                  <a:rPr lang="de-DE" sz="1200" dirty="0"/>
                  <a:t> </a:t>
                </a:r>
                <a:r>
                  <a:rPr lang="de-DE" sz="1200" dirty="0" err="1"/>
                  <a:t>measurment</a:t>
                </a:r>
                <a:r>
                  <a:rPr lang="de-DE" sz="1200" dirty="0"/>
                  <a:t> </a:t>
                </a:r>
                <a:r>
                  <a:rPr lang="de-DE" sz="1200" dirty="0" err="1"/>
                  <a:t>over</a:t>
                </a:r>
                <a:r>
                  <a:rPr lang="de-DE" sz="1200" dirty="0"/>
                  <a:t> </a:t>
                </a:r>
                <a:r>
                  <a:rPr lang="de-DE" sz="1200" dirty="0" err="1"/>
                  <a:t>the</a:t>
                </a:r>
                <a:r>
                  <a:rPr lang="de-DE" sz="1200" dirty="0"/>
                  <a:t> </a:t>
                </a:r>
                <a:r>
                  <a:rPr lang="de-DE" sz="1200" dirty="0" err="1"/>
                  <a:t>whole</a:t>
                </a:r>
                <a:r>
                  <a:rPr lang="de-DE" sz="1200" dirty="0"/>
                  <a:t> (infinit) </a:t>
                </a:r>
                <a:r>
                  <a:rPr lang="de-DE" sz="1200" dirty="0" err="1"/>
                  <a:t>frequency</a:t>
                </a:r>
                <a:r>
                  <a:rPr lang="de-DE" sz="1200" dirty="0"/>
                  <a:t> </a:t>
                </a:r>
                <a:r>
                  <a:rPr lang="de-DE" sz="1200" dirty="0" err="1"/>
                  <a:t>range</a:t>
                </a:r>
                <a:r>
                  <a:rPr lang="de-DE" sz="1200" dirty="0"/>
                  <a:t>, </a:t>
                </a:r>
                <a:r>
                  <a:rPr lang="de-DE" sz="1200" dirty="0" err="1"/>
                  <a:t>which</a:t>
                </a:r>
                <a:r>
                  <a:rPr lang="de-DE" sz="1200" dirty="0"/>
                  <a:t> </a:t>
                </a:r>
                <a:r>
                  <a:rPr lang="de-DE" sz="1200" dirty="0" err="1"/>
                  <a:t>is</a:t>
                </a:r>
                <a:r>
                  <a:rPr lang="de-DE" sz="1200" dirty="0"/>
                  <a:t> </a:t>
                </a:r>
                <a:r>
                  <a:rPr lang="de-DE" sz="1200" dirty="0" err="1"/>
                  <a:t>impossible</a:t>
                </a:r>
                <a:r>
                  <a:rPr lang="de-DE" sz="1200" dirty="0"/>
                  <a:t>.  The </a:t>
                </a:r>
                <a:r>
                  <a:rPr lang="de-DE" sz="1200" dirty="0" err="1"/>
                  <a:t>general</a:t>
                </a:r>
                <a:r>
                  <a:rPr lang="de-DE" sz="1200" dirty="0"/>
                  <a:t> KKT </a:t>
                </a:r>
                <a:r>
                  <a:rPr lang="de-DE" sz="1200" dirty="0" err="1"/>
                  <a:t>for</a:t>
                </a:r>
                <a:r>
                  <a:rPr lang="de-DE" sz="1200" dirty="0"/>
                  <a:t> a </a:t>
                </a:r>
                <a:r>
                  <a:rPr lang="de-DE" sz="1200" dirty="0" err="1"/>
                  <a:t>response</a:t>
                </a:r>
                <a:r>
                  <a:rPr lang="de-DE" sz="1200" dirty="0"/>
                  <a:t> </a:t>
                </a:r>
                <a:r>
                  <a:rPr lang="de-DE" sz="1200" dirty="0" err="1"/>
                  <a:t>function</a:t>
                </a:r>
                <a:r>
                  <a:rPr lang="de-DE" sz="1200" dirty="0"/>
                  <a:t> </a:t>
                </a:r>
                <a14:m>
                  <m:oMath xmlns:m="http://schemas.openxmlformats.org/officeDocument/2006/math">
                    <m:r>
                      <a:rPr lang="de-DE" sz="1200" b="0" i="1" smtClean="0">
                        <a:latin typeface="Cambria Math" panose="02040503050406030204" pitchFamily="18" charset="0"/>
                      </a:rPr>
                      <m:t>𝐺</m:t>
                    </m:r>
                    <m:r>
                      <a:rPr lang="de-DE" sz="1200" b="0" i="1" smtClean="0">
                        <a:latin typeface="Cambria Math" panose="02040503050406030204" pitchFamily="18" charset="0"/>
                      </a:rPr>
                      <m:t>(</m:t>
                    </m:r>
                    <m:r>
                      <a:rPr lang="de-DE" sz="1200" b="0" i="1" smtClean="0">
                        <a:latin typeface="Cambria Math" panose="02040503050406030204" pitchFamily="18" charset="0"/>
                      </a:rPr>
                      <m:t>𝜔</m:t>
                    </m:r>
                    <m:r>
                      <a:rPr lang="de-DE" sz="1200" b="0" i="1" smtClean="0">
                        <a:latin typeface="Cambria Math" panose="02040503050406030204" pitchFamily="18" charset="0"/>
                      </a:rPr>
                      <m:t>)</m:t>
                    </m:r>
                  </m:oMath>
                </a14:m>
                <a:r>
                  <a:rPr lang="de-DE" sz="1200" dirty="0"/>
                  <a:t> </a:t>
                </a:r>
                <a:r>
                  <a:rPr lang="de-DE" sz="1200" dirty="0" err="1"/>
                  <a:t>are</a:t>
                </a:r>
                <a:r>
                  <a:rPr lang="de-DE" sz="1200" dirty="0"/>
                  <a:t> </a:t>
                </a:r>
                <a:r>
                  <a:rPr lang="de-DE" sz="1200" dirty="0" err="1"/>
                  <a:t>defined</a:t>
                </a:r>
                <a:r>
                  <a:rPr lang="de-DE" sz="1200" dirty="0"/>
                  <a:t> </a:t>
                </a:r>
                <a:r>
                  <a:rPr lang="de-DE" sz="1200" dirty="0" err="1"/>
                  <a:t>as</a:t>
                </a:r>
                <a:r>
                  <a:rPr lang="de-DE" sz="1200" dirty="0"/>
                  <a:t> [3]:</a:t>
                </a:r>
              </a:p>
              <a:p>
                <a:pPr marL="0" indent="0">
                  <a:buNone/>
                </a:pPr>
                <a:endParaRPr lang="de-DE" sz="1200" dirty="0"/>
              </a:p>
              <a:p>
                <a:pPr marL="0" indent="0">
                  <a:buNone/>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𝑅𝑒</m:t>
                      </m:r>
                      <m:d>
                        <m:dPr>
                          <m:begChr m:val="["/>
                          <m:endChr m:val="]"/>
                          <m:ctrlPr>
                            <a:rPr lang="de-DE" sz="1200" b="0" i="1" smtClean="0">
                              <a:latin typeface="Cambria Math" panose="02040503050406030204" pitchFamily="18" charset="0"/>
                            </a:rPr>
                          </m:ctrlPr>
                        </m:dPr>
                        <m:e>
                          <m:r>
                            <a:rPr lang="de-DE" sz="1200" b="0" i="1" smtClean="0">
                              <a:latin typeface="Cambria Math" panose="02040503050406030204" pitchFamily="18" charset="0"/>
                            </a:rPr>
                            <m:t>𝐺</m:t>
                          </m:r>
                          <m:r>
                            <a:rPr lang="de-DE" sz="1200" b="0" i="1" smtClean="0">
                              <a:latin typeface="Cambria Math" panose="02040503050406030204" pitchFamily="18" charset="0"/>
                            </a:rPr>
                            <m:t>(</m:t>
                          </m:r>
                          <m:r>
                            <a:rPr lang="de-DE" sz="1200" b="0" i="1" smtClean="0">
                              <a:latin typeface="Cambria Math" panose="02040503050406030204" pitchFamily="18" charset="0"/>
                            </a:rPr>
                            <m:t>𝜔</m:t>
                          </m:r>
                          <m:r>
                            <a:rPr lang="de-DE" sz="1200" b="0" i="1" smtClean="0">
                              <a:latin typeface="Cambria Math" panose="02040503050406030204" pitchFamily="18" charset="0"/>
                            </a:rPr>
                            <m:t>)</m:t>
                          </m:r>
                        </m:e>
                      </m:d>
                      <m:r>
                        <a:rPr lang="de-DE" sz="1200" b="0" i="1" smtClean="0">
                          <a:latin typeface="Cambria Math" panose="02040503050406030204" pitchFamily="18" charset="0"/>
                        </a:rPr>
                        <m:t>=</m:t>
                      </m:r>
                      <m:f>
                        <m:fPr>
                          <m:ctrlPr>
                            <a:rPr lang="de-DE" sz="1200" i="1">
                              <a:latin typeface="Cambria Math" panose="02040503050406030204" pitchFamily="18" charset="0"/>
                            </a:rPr>
                          </m:ctrlPr>
                        </m:fPr>
                        <m:num>
                          <m:r>
                            <a:rPr lang="de-DE" sz="1200" b="0" i="1" smtClean="0">
                              <a:latin typeface="Cambria Math" panose="02040503050406030204" pitchFamily="18" charset="0"/>
                            </a:rPr>
                            <m:t>1</m:t>
                          </m:r>
                        </m:num>
                        <m:den>
                          <m:r>
                            <a:rPr lang="de-DE" sz="1200" i="1">
                              <a:latin typeface="Cambria Math" panose="02040503050406030204" pitchFamily="18" charset="0"/>
                            </a:rPr>
                            <m:t>𝜋</m:t>
                          </m:r>
                        </m:den>
                      </m:f>
                      <m:nary>
                        <m:naryPr>
                          <m:ctrlPr>
                            <a:rPr lang="de-DE" sz="1200" i="1">
                              <a:latin typeface="Cambria Math" panose="02040503050406030204" pitchFamily="18" charset="0"/>
                            </a:rPr>
                          </m:ctrlPr>
                        </m:naryPr>
                        <m:sub>
                          <m:r>
                            <a:rPr lang="de-DE" sz="1200" i="1">
                              <a:latin typeface="Cambria Math" panose="02040503050406030204" pitchFamily="18" charset="0"/>
                            </a:rPr>
                            <m:t>0</m:t>
                          </m:r>
                        </m:sub>
                        <m:sup>
                          <m:r>
                            <a:rPr lang="de-DE" sz="1200" i="1">
                              <a:latin typeface="Cambria Math" panose="02040503050406030204" pitchFamily="18" charset="0"/>
                            </a:rPr>
                            <m:t>∞</m:t>
                          </m:r>
                        </m:sup>
                        <m:e>
                          <m:f>
                            <m:fPr>
                              <m:ctrlPr>
                                <a:rPr lang="de-DE" sz="1200" i="1">
                                  <a:latin typeface="Cambria Math" panose="02040503050406030204" pitchFamily="18" charset="0"/>
                                </a:rPr>
                              </m:ctrlPr>
                            </m:fPr>
                            <m:num>
                              <m:r>
                                <a:rPr lang="de-DE" sz="1200" b="0" i="1" smtClean="0">
                                  <a:latin typeface="Cambria Math" panose="02040503050406030204" pitchFamily="18" charset="0"/>
                                </a:rPr>
                                <m:t>𝐼𝑚</m:t>
                              </m:r>
                              <m:d>
                                <m:dPr>
                                  <m:begChr m:val="["/>
                                  <m:endChr m:val="]"/>
                                  <m:ctrlPr>
                                    <a:rPr lang="de-DE" sz="1200" i="1">
                                      <a:latin typeface="Cambria Math" panose="02040503050406030204" pitchFamily="18" charset="0"/>
                                    </a:rPr>
                                  </m:ctrlPr>
                                </m:dPr>
                                <m:e>
                                  <m:r>
                                    <a:rPr lang="de-DE" sz="1200" i="1">
                                      <a:latin typeface="Cambria Math" panose="02040503050406030204" pitchFamily="18" charset="0"/>
                                    </a:rPr>
                                    <m:t>𝐺</m:t>
                                  </m:r>
                                  <m:r>
                                    <a:rPr lang="de-DE" sz="1200" i="1">
                                      <a:latin typeface="Cambria Math" panose="02040503050406030204" pitchFamily="18" charset="0"/>
                                    </a:rPr>
                                    <m:t>(</m:t>
                                  </m:r>
                                  <m:r>
                                    <a:rPr lang="de-DE" sz="1200" i="1">
                                      <a:latin typeface="Cambria Math" panose="02040503050406030204" pitchFamily="18" charset="0"/>
                                    </a:rPr>
                                    <m:t>𝜔</m:t>
                                  </m:r>
                                  <m:r>
                                    <a:rPr lang="de-DE" sz="1200" i="1">
                                      <a:latin typeface="Cambria Math" panose="02040503050406030204" pitchFamily="18" charset="0"/>
                                    </a:rPr>
                                    <m:t>)</m:t>
                                  </m:r>
                                </m:e>
                              </m:d>
                              <m:r>
                                <a:rPr lang="de-DE" sz="1200" i="1">
                                  <a:latin typeface="Cambria Math" panose="02040503050406030204" pitchFamily="18" charset="0"/>
                                </a:rPr>
                                <m:t>𝑑𝐸</m:t>
                              </m:r>
                              <m:r>
                                <a:rPr lang="de-DE" sz="1200" i="1">
                                  <a:latin typeface="Cambria Math" panose="02040503050406030204" pitchFamily="18" charset="0"/>
                                </a:rPr>
                                <m:t>′</m:t>
                              </m:r>
                            </m:num>
                            <m:den>
                              <m:r>
                                <a:rPr lang="de-DE" sz="1200" b="0" i="1" smtClean="0">
                                  <a:latin typeface="Cambria Math" panose="02040503050406030204" pitchFamily="18" charset="0"/>
                                </a:rPr>
                                <m:t>𝜔</m:t>
                              </m:r>
                              <m:r>
                                <a:rPr lang="de-DE" sz="1200" i="1">
                                  <a:latin typeface="Cambria Math" panose="02040503050406030204" pitchFamily="18" charset="0"/>
                                </a:rPr>
                                <m:t>−</m:t>
                              </m:r>
                              <m:r>
                                <a:rPr lang="de-DE" sz="1200" b="0" i="1" smtClean="0">
                                  <a:latin typeface="Cambria Math" panose="02040503050406030204" pitchFamily="18" charset="0"/>
                                </a:rPr>
                                <m:t>𝜔</m:t>
                              </m:r>
                              <m:r>
                                <a:rPr lang="de-DE" sz="1200" b="0" i="1" smtClean="0">
                                  <a:latin typeface="Cambria Math" panose="02040503050406030204" pitchFamily="18" charset="0"/>
                                </a:rPr>
                                <m:t>′</m:t>
                              </m:r>
                            </m:den>
                          </m:f>
                        </m:e>
                      </m:nary>
                    </m:oMath>
                  </m:oMathPara>
                </a14:m>
                <a:endParaRPr lang="de-DE" sz="1200" dirty="0"/>
              </a:p>
              <a:p>
                <a:pPr marL="0" indent="0">
                  <a:buNone/>
                </a:pPr>
                <a14:m>
                  <m:oMathPara xmlns:m="http://schemas.openxmlformats.org/officeDocument/2006/math">
                    <m:oMathParaPr>
                      <m:jc m:val="centerGroup"/>
                    </m:oMathParaPr>
                    <m:oMath xmlns:m="http://schemas.openxmlformats.org/officeDocument/2006/math">
                      <m:r>
                        <a:rPr lang="de-DE" sz="1200" i="1">
                          <a:latin typeface="Cambria Math" panose="02040503050406030204" pitchFamily="18" charset="0"/>
                        </a:rPr>
                        <m:t>𝐼𝑚</m:t>
                      </m:r>
                      <m:d>
                        <m:dPr>
                          <m:begChr m:val="["/>
                          <m:endChr m:val="]"/>
                          <m:ctrlPr>
                            <a:rPr lang="de-DE" sz="1200" i="1">
                              <a:latin typeface="Cambria Math" panose="02040503050406030204" pitchFamily="18" charset="0"/>
                            </a:rPr>
                          </m:ctrlPr>
                        </m:dPr>
                        <m:e>
                          <m:r>
                            <a:rPr lang="de-DE" sz="1200" i="1">
                              <a:latin typeface="Cambria Math" panose="02040503050406030204" pitchFamily="18" charset="0"/>
                            </a:rPr>
                            <m:t>𝐺</m:t>
                          </m:r>
                          <m:r>
                            <a:rPr lang="de-DE" sz="1200" i="1">
                              <a:latin typeface="Cambria Math" panose="02040503050406030204" pitchFamily="18" charset="0"/>
                            </a:rPr>
                            <m:t>(</m:t>
                          </m:r>
                          <m:r>
                            <a:rPr lang="de-DE" sz="1200" i="1">
                              <a:latin typeface="Cambria Math" panose="02040503050406030204" pitchFamily="18" charset="0"/>
                            </a:rPr>
                            <m:t>𝜔</m:t>
                          </m:r>
                          <m:r>
                            <a:rPr lang="de-DE" sz="1200" i="1">
                              <a:latin typeface="Cambria Math" panose="02040503050406030204" pitchFamily="18" charset="0"/>
                            </a:rPr>
                            <m:t>)</m:t>
                          </m:r>
                        </m:e>
                      </m:d>
                      <m:r>
                        <a:rPr lang="de-DE" sz="1200" i="1">
                          <a:latin typeface="Cambria Math" panose="02040503050406030204" pitchFamily="18" charset="0"/>
                        </a:rPr>
                        <m:t>=−</m:t>
                      </m:r>
                      <m:f>
                        <m:fPr>
                          <m:ctrlPr>
                            <a:rPr lang="de-DE" sz="1200" i="1">
                              <a:latin typeface="Cambria Math" panose="02040503050406030204" pitchFamily="18" charset="0"/>
                            </a:rPr>
                          </m:ctrlPr>
                        </m:fPr>
                        <m:num>
                          <m:r>
                            <a:rPr lang="de-DE" sz="1200" b="0" i="1" smtClean="0">
                              <a:latin typeface="Cambria Math" panose="02040503050406030204" pitchFamily="18" charset="0"/>
                            </a:rPr>
                            <m:t>1</m:t>
                          </m:r>
                        </m:num>
                        <m:den>
                          <m:r>
                            <a:rPr lang="de-DE" sz="1200" i="1">
                              <a:latin typeface="Cambria Math" panose="02040503050406030204" pitchFamily="18" charset="0"/>
                            </a:rPr>
                            <m:t>𝜋</m:t>
                          </m:r>
                        </m:den>
                      </m:f>
                      <m:nary>
                        <m:naryPr>
                          <m:ctrlPr>
                            <a:rPr lang="de-DE" sz="1200" i="1">
                              <a:latin typeface="Cambria Math" panose="02040503050406030204" pitchFamily="18" charset="0"/>
                            </a:rPr>
                          </m:ctrlPr>
                        </m:naryPr>
                        <m:sub>
                          <m:r>
                            <a:rPr lang="de-DE" sz="1200" i="1">
                              <a:latin typeface="Cambria Math" panose="02040503050406030204" pitchFamily="18" charset="0"/>
                            </a:rPr>
                            <m:t>0</m:t>
                          </m:r>
                        </m:sub>
                        <m:sup>
                          <m:r>
                            <a:rPr lang="de-DE" sz="1200" i="1">
                              <a:latin typeface="Cambria Math" panose="02040503050406030204" pitchFamily="18" charset="0"/>
                            </a:rPr>
                            <m:t>∞</m:t>
                          </m:r>
                        </m:sup>
                        <m:e>
                          <m:f>
                            <m:fPr>
                              <m:ctrlPr>
                                <a:rPr lang="de-DE" sz="1200" i="1">
                                  <a:latin typeface="Cambria Math" panose="02040503050406030204" pitchFamily="18" charset="0"/>
                                </a:rPr>
                              </m:ctrlPr>
                            </m:fPr>
                            <m:num>
                              <m:r>
                                <a:rPr lang="de-DE" sz="1200" i="1">
                                  <a:latin typeface="Cambria Math" panose="02040503050406030204" pitchFamily="18" charset="0"/>
                                </a:rPr>
                                <m:t>𝑅𝑒</m:t>
                              </m:r>
                              <m:d>
                                <m:dPr>
                                  <m:begChr m:val="["/>
                                  <m:endChr m:val="]"/>
                                  <m:ctrlPr>
                                    <a:rPr lang="de-DE" sz="1200" i="1">
                                      <a:latin typeface="Cambria Math" panose="02040503050406030204" pitchFamily="18" charset="0"/>
                                    </a:rPr>
                                  </m:ctrlPr>
                                </m:dPr>
                                <m:e>
                                  <m:r>
                                    <a:rPr lang="de-DE" sz="1200" i="1">
                                      <a:latin typeface="Cambria Math" panose="02040503050406030204" pitchFamily="18" charset="0"/>
                                    </a:rPr>
                                    <m:t>𝐺</m:t>
                                  </m:r>
                                  <m:r>
                                    <a:rPr lang="de-DE" sz="1200" i="1">
                                      <a:latin typeface="Cambria Math" panose="02040503050406030204" pitchFamily="18" charset="0"/>
                                    </a:rPr>
                                    <m:t>(</m:t>
                                  </m:r>
                                  <m:r>
                                    <a:rPr lang="de-DE" sz="1200" i="1">
                                      <a:latin typeface="Cambria Math" panose="02040503050406030204" pitchFamily="18" charset="0"/>
                                    </a:rPr>
                                    <m:t>𝜔</m:t>
                                  </m:r>
                                  <m:r>
                                    <a:rPr lang="de-DE" sz="1200" i="1">
                                      <a:latin typeface="Cambria Math" panose="02040503050406030204" pitchFamily="18" charset="0"/>
                                    </a:rPr>
                                    <m:t>)</m:t>
                                  </m:r>
                                </m:e>
                              </m:d>
                            </m:num>
                            <m:den>
                              <m:r>
                                <a:rPr lang="de-DE" sz="1200" b="0" i="1" smtClean="0">
                                  <a:latin typeface="Cambria Math" panose="02040503050406030204" pitchFamily="18" charset="0"/>
                                </a:rPr>
                                <m:t>𝜔</m:t>
                              </m:r>
                              <m:r>
                                <a:rPr lang="de-DE" sz="1200" b="0" i="1" smtClean="0">
                                  <a:latin typeface="Cambria Math" panose="02040503050406030204" pitchFamily="18" charset="0"/>
                                </a:rPr>
                                <m:t>−</m:t>
                              </m:r>
                              <m:r>
                                <a:rPr lang="de-DE" sz="1200" b="0" i="1" smtClean="0">
                                  <a:latin typeface="Cambria Math" panose="02040503050406030204" pitchFamily="18" charset="0"/>
                                </a:rPr>
                                <m:t>𝜔</m:t>
                              </m:r>
                              <m:r>
                                <a:rPr lang="de-DE" sz="1200" b="0" i="1" smtClean="0">
                                  <a:latin typeface="Cambria Math" panose="02040503050406030204" pitchFamily="18" charset="0"/>
                                </a:rPr>
                                <m:t>′</m:t>
                              </m:r>
                            </m:den>
                          </m:f>
                          <m:r>
                            <a:rPr lang="de-DE" sz="1200" i="1">
                              <a:latin typeface="Cambria Math" panose="02040503050406030204" pitchFamily="18" charset="0"/>
                            </a:rPr>
                            <m:t>𝑑</m:t>
                          </m:r>
                          <m:sSup>
                            <m:sSupPr>
                              <m:ctrlPr>
                                <a:rPr lang="de-DE" sz="1200" i="1">
                                  <a:latin typeface="Cambria Math" panose="02040503050406030204" pitchFamily="18" charset="0"/>
                                </a:rPr>
                              </m:ctrlPr>
                            </m:sSupPr>
                            <m:e>
                              <m:r>
                                <a:rPr lang="de-DE" sz="1200" i="1">
                                  <a:latin typeface="Cambria Math" panose="02040503050406030204" pitchFamily="18" charset="0"/>
                                </a:rPr>
                                <m:t>𝐸</m:t>
                              </m:r>
                            </m:e>
                            <m:sup>
                              <m:r>
                                <a:rPr lang="de-DE" sz="1200" i="1">
                                  <a:latin typeface="Cambria Math" panose="02040503050406030204" pitchFamily="18" charset="0"/>
                                </a:rPr>
                                <m:t>′</m:t>
                              </m:r>
                            </m:sup>
                          </m:sSup>
                        </m:e>
                      </m:nary>
                    </m:oMath>
                  </m:oMathPara>
                </a14:m>
                <a:endParaRPr lang="de-DE" sz="1200" dirty="0"/>
              </a:p>
              <a:p>
                <a:pPr marL="0" indent="0">
                  <a:buNone/>
                </a:pPr>
                <a:r>
                  <a:rPr lang="de-DE" sz="1200" dirty="0"/>
                  <a:t>	The KKT </a:t>
                </a:r>
                <a:r>
                  <a:rPr lang="de-DE" sz="1200" dirty="0" err="1"/>
                  <a:t>for</a:t>
                </a:r>
                <a:r>
                  <a:rPr lang="de-DE" sz="1200" dirty="0"/>
                  <a:t> </a:t>
                </a:r>
                <a:r>
                  <a:rPr lang="de-DE" sz="1200" dirty="0" err="1"/>
                  <a:t>the</a:t>
                </a:r>
                <a:r>
                  <a:rPr lang="de-DE" sz="1200" dirty="0"/>
                  <a:t> real </a:t>
                </a:r>
                <a:r>
                  <a:rPr lang="de-DE" sz="1200" dirty="0" err="1"/>
                  <a:t>and</a:t>
                </a:r>
                <a:r>
                  <a:rPr lang="de-DE" sz="1200" dirty="0"/>
                  <a:t> </a:t>
                </a:r>
                <a:r>
                  <a:rPr lang="de-DE" sz="1200" dirty="0" err="1"/>
                  <a:t>imaginary</a:t>
                </a:r>
                <a:r>
                  <a:rPr lang="de-DE" sz="1200" dirty="0"/>
                  <a:t> </a:t>
                </a:r>
                <a:r>
                  <a:rPr lang="de-DE" sz="1200" dirty="0" err="1"/>
                  <a:t>part</a:t>
                </a:r>
                <a:r>
                  <a:rPr lang="de-DE" sz="1200" dirty="0"/>
                  <a:t> </a:t>
                </a:r>
                <a:r>
                  <a:rPr lang="de-DE" sz="1200" dirty="0" err="1"/>
                  <a:t>of</a:t>
                </a:r>
                <a:r>
                  <a:rPr lang="de-DE" sz="1200" dirty="0"/>
                  <a:t> </a:t>
                </a:r>
                <a:r>
                  <a:rPr lang="de-DE" sz="1200" dirty="0" err="1"/>
                  <a:t>the</a:t>
                </a:r>
                <a:r>
                  <a:rPr lang="de-DE" sz="1200" dirty="0"/>
                  <a:t> </a:t>
                </a:r>
                <a:r>
                  <a:rPr lang="de-DE" sz="1200" dirty="0" err="1"/>
                  <a:t>refractive</a:t>
                </a:r>
                <a:r>
                  <a:rPr lang="de-DE" sz="1200" dirty="0"/>
                  <a:t> </a:t>
                </a:r>
                <a:r>
                  <a:rPr lang="de-DE" sz="1200" dirty="0" err="1"/>
                  <a:t>index</a:t>
                </a:r>
                <a:r>
                  <a:rPr lang="de-DE" sz="1200" dirty="0"/>
                  <a:t> </a:t>
                </a:r>
                <a:r>
                  <a:rPr lang="de-DE" sz="1200" dirty="0" err="1"/>
                  <a:t>are</a:t>
                </a:r>
                <a:r>
                  <a:rPr lang="de-DE" sz="1200" dirty="0"/>
                  <a:t> </a:t>
                </a:r>
                <a:r>
                  <a:rPr lang="de-DE" sz="1200" dirty="0" err="1"/>
                  <a:t>as</a:t>
                </a:r>
                <a:r>
                  <a:rPr lang="de-DE" sz="1200" dirty="0"/>
                  <a:t> </a:t>
                </a:r>
                <a:r>
                  <a:rPr lang="de-DE" sz="1200" dirty="0" err="1"/>
                  <a:t>follows</a:t>
                </a:r>
                <a:r>
                  <a:rPr lang="de-DE" sz="1200" dirty="0"/>
                  <a:t> [3] (</a:t>
                </a:r>
                <a:r>
                  <a:rPr lang="de-DE" sz="1200" dirty="0" err="1"/>
                  <a:t>with</a:t>
                </a:r>
                <a:r>
                  <a:rPr lang="de-DE" sz="1200" dirty="0"/>
                  <a:t> </a:t>
                </a:r>
                <a:r>
                  <a:rPr lang="de-DE" sz="1200" dirty="0" err="1"/>
                  <a:t>substituting</a:t>
                </a:r>
                <a:r>
                  <a:rPr lang="de-DE" sz="1200" dirty="0"/>
                  <a:t> </a:t>
                </a:r>
                <a14:m>
                  <m:oMath xmlns:m="http://schemas.openxmlformats.org/officeDocument/2006/math">
                    <m:r>
                      <a:rPr lang="de-DE" sz="1200" i="1">
                        <a:latin typeface="Cambria Math" panose="02040503050406030204" pitchFamily="18" charset="0"/>
                      </a:rPr>
                      <m:t>𝐸</m:t>
                    </m:r>
                    <m:r>
                      <a:rPr lang="de-DE" sz="1200" b="0" i="1" smtClean="0">
                        <a:latin typeface="Cambria Math" panose="02040503050406030204" pitchFamily="18" charset="0"/>
                      </a:rPr>
                      <m:t>=ℏ</m:t>
                    </m:r>
                    <m:r>
                      <a:rPr lang="de-DE" sz="1200" b="0" i="1" smtClean="0">
                        <a:latin typeface="Cambria Math" panose="02040503050406030204" pitchFamily="18" charset="0"/>
                      </a:rPr>
                      <m:t>𝜔</m:t>
                    </m:r>
                  </m:oMath>
                </a14:m>
                <a:r>
                  <a:rPr lang="de-DE" sz="1200" dirty="0"/>
                  <a:t>):</a:t>
                </a:r>
              </a:p>
              <a:p>
                <a:pPr marL="0" indent="0">
                  <a:buNone/>
                </a:pPr>
                <a:endParaRPr lang="de-DE" sz="12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𝑛</m:t>
                      </m:r>
                      <m:d>
                        <m:dPr>
                          <m:ctrlPr>
                            <a:rPr lang="de-DE" sz="1200" b="0" i="1" smtClean="0">
                              <a:latin typeface="Cambria Math" panose="02040503050406030204" pitchFamily="18" charset="0"/>
                            </a:rPr>
                          </m:ctrlPr>
                        </m:dPr>
                        <m:e>
                          <m:r>
                            <a:rPr lang="de-DE" sz="1200" b="0" i="1" smtClean="0">
                              <a:latin typeface="Cambria Math" panose="02040503050406030204" pitchFamily="18" charset="0"/>
                            </a:rPr>
                            <m:t>𝐸</m:t>
                          </m:r>
                        </m:e>
                      </m:d>
                      <m:r>
                        <a:rPr lang="de-DE" sz="1200" b="0" i="1" smtClean="0">
                          <a:latin typeface="Cambria Math" panose="02040503050406030204" pitchFamily="18" charset="0"/>
                        </a:rPr>
                        <m:t>=1+</m:t>
                      </m:r>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2</m:t>
                          </m:r>
                        </m:num>
                        <m:den>
                          <m:r>
                            <a:rPr lang="de-DE" sz="1200" b="0" i="1" smtClean="0">
                              <a:latin typeface="Cambria Math" panose="02040503050406030204" pitchFamily="18" charset="0"/>
                            </a:rPr>
                            <m:t>𝜋</m:t>
                          </m:r>
                        </m:den>
                      </m:f>
                      <m:nary>
                        <m:naryPr>
                          <m:ctrlPr>
                            <a:rPr lang="de-DE" sz="1200" b="0" i="1" smtClean="0">
                              <a:latin typeface="Cambria Math" panose="02040503050406030204" pitchFamily="18" charset="0"/>
                            </a:rPr>
                          </m:ctrlPr>
                        </m:naryPr>
                        <m:sub>
                          <m:r>
                            <a:rPr lang="de-DE" sz="1200" b="0" i="1" smtClean="0">
                              <a:latin typeface="Cambria Math" panose="02040503050406030204" pitchFamily="18" charset="0"/>
                            </a:rPr>
                            <m:t>0</m:t>
                          </m:r>
                        </m:sub>
                        <m:sup>
                          <m:r>
                            <a:rPr lang="de-DE" sz="1200" b="0" i="1" smtClean="0">
                              <a:latin typeface="Cambria Math" panose="02040503050406030204" pitchFamily="18" charset="0"/>
                            </a:rPr>
                            <m:t>∞</m:t>
                          </m:r>
                        </m:sup>
                        <m:e>
                          <m:f>
                            <m:fPr>
                              <m:ctrlPr>
                                <a:rPr lang="de-DE" sz="1200" b="0" i="1" smtClean="0">
                                  <a:latin typeface="Cambria Math" panose="02040503050406030204" pitchFamily="18" charset="0"/>
                                </a:rPr>
                              </m:ctrlPr>
                            </m:fPr>
                            <m:num>
                              <m:sSup>
                                <m:sSupPr>
                                  <m:ctrlPr>
                                    <a:rPr lang="de-DE" sz="1200" b="0" i="1" smtClean="0">
                                      <a:latin typeface="Cambria Math" panose="02040503050406030204" pitchFamily="18" charset="0"/>
                                    </a:rPr>
                                  </m:ctrlPr>
                                </m:sSupPr>
                                <m:e>
                                  <m:r>
                                    <a:rPr lang="de-DE" sz="1200" b="0" i="1" smtClean="0">
                                      <a:latin typeface="Cambria Math" panose="02040503050406030204" pitchFamily="18" charset="0"/>
                                    </a:rPr>
                                    <m:t>𝐸</m:t>
                                  </m:r>
                                </m:e>
                                <m:sup>
                                  <m:r>
                                    <a:rPr lang="de-DE" sz="1200" b="0" i="1" smtClean="0">
                                      <a:latin typeface="Cambria Math" panose="02040503050406030204" pitchFamily="18" charset="0"/>
                                    </a:rPr>
                                    <m:t>′</m:t>
                                  </m:r>
                                </m:sup>
                              </m:sSup>
                              <m:r>
                                <a:rPr lang="de-DE" sz="1200" b="0" i="1" smtClean="0">
                                  <a:latin typeface="Cambria Math" panose="02040503050406030204" pitchFamily="18" charset="0"/>
                                </a:rPr>
                                <m:t>𝜅</m:t>
                              </m:r>
                              <m:d>
                                <m:dPr>
                                  <m:ctrlPr>
                                    <a:rPr lang="de-DE" sz="1200" b="0" i="1" smtClean="0">
                                      <a:latin typeface="Cambria Math" panose="02040503050406030204" pitchFamily="18" charset="0"/>
                                    </a:rPr>
                                  </m:ctrlPr>
                                </m:dPr>
                                <m:e>
                                  <m:r>
                                    <a:rPr lang="de-DE" sz="1200" b="0" i="1" smtClean="0">
                                      <a:latin typeface="Cambria Math" panose="02040503050406030204" pitchFamily="18" charset="0"/>
                                    </a:rPr>
                                    <m:t>𝐸</m:t>
                                  </m:r>
                                  <m:r>
                                    <a:rPr lang="de-DE" sz="1200" b="0" i="1" smtClean="0">
                                      <a:latin typeface="Cambria Math" panose="02040503050406030204" pitchFamily="18" charset="0"/>
                                    </a:rPr>
                                    <m:t>′</m:t>
                                  </m:r>
                                </m:e>
                              </m:d>
                              <m:r>
                                <a:rPr lang="de-DE" sz="1200" b="0" i="1" smtClean="0">
                                  <a:latin typeface="Cambria Math" panose="02040503050406030204" pitchFamily="18" charset="0"/>
                                </a:rPr>
                                <m:t>𝑑𝐸</m:t>
                              </m:r>
                              <m:r>
                                <a:rPr lang="de-DE" sz="1200" b="0" i="1" smtClean="0">
                                  <a:latin typeface="Cambria Math" panose="02040503050406030204" pitchFamily="18" charset="0"/>
                                </a:rPr>
                                <m:t>′</m:t>
                              </m:r>
                            </m:num>
                            <m:den>
                              <m:sSup>
                                <m:sSupPr>
                                  <m:ctrlPr>
                                    <a:rPr lang="de-DE" sz="1200" b="0" i="1" smtClean="0">
                                      <a:latin typeface="Cambria Math" panose="02040503050406030204" pitchFamily="18" charset="0"/>
                                    </a:rPr>
                                  </m:ctrlPr>
                                </m:sSupPr>
                                <m:e>
                                  <m:r>
                                    <a:rPr lang="de-DE" sz="1200" b="0" i="1" smtClean="0">
                                      <a:latin typeface="Cambria Math" panose="02040503050406030204" pitchFamily="18" charset="0"/>
                                    </a:rPr>
                                    <m:t>𝐸</m:t>
                                  </m:r>
                                </m:e>
                                <m:sup>
                                  <m:r>
                                    <a:rPr lang="de-DE" sz="1200" b="0" i="1" smtClean="0">
                                      <a:latin typeface="Cambria Math" panose="02040503050406030204" pitchFamily="18" charset="0"/>
                                    </a:rPr>
                                    <m:t>2</m:t>
                                  </m:r>
                                </m:sup>
                              </m:sSup>
                              <m:r>
                                <a:rPr lang="de-DE" sz="1200" b="0" i="1" smtClean="0">
                                  <a:latin typeface="Cambria Math" panose="02040503050406030204" pitchFamily="18" charset="0"/>
                                </a:rPr>
                                <m:t>−</m:t>
                              </m:r>
                              <m:sSup>
                                <m:sSupPr>
                                  <m:ctrlPr>
                                    <a:rPr lang="de-DE" sz="1200" b="0" i="1" smtClean="0">
                                      <a:latin typeface="Cambria Math" panose="02040503050406030204" pitchFamily="18" charset="0"/>
                                    </a:rPr>
                                  </m:ctrlPr>
                                </m:sSupPr>
                                <m:e>
                                  <m:sSup>
                                    <m:sSupPr>
                                      <m:ctrlPr>
                                        <a:rPr lang="de-DE" sz="1200" b="0" i="1" smtClean="0">
                                          <a:latin typeface="Cambria Math" panose="02040503050406030204" pitchFamily="18" charset="0"/>
                                        </a:rPr>
                                      </m:ctrlPr>
                                    </m:sSupPr>
                                    <m:e>
                                      <m:r>
                                        <a:rPr lang="de-DE" sz="1200" b="0" i="1" smtClean="0">
                                          <a:latin typeface="Cambria Math" panose="02040503050406030204" pitchFamily="18" charset="0"/>
                                        </a:rPr>
                                        <m:t>𝐸</m:t>
                                      </m:r>
                                    </m:e>
                                    <m:sup>
                                      <m:r>
                                        <a:rPr lang="de-DE" sz="1200" b="0" i="1" smtClean="0">
                                          <a:latin typeface="Cambria Math" panose="02040503050406030204" pitchFamily="18" charset="0"/>
                                        </a:rPr>
                                        <m:t>′</m:t>
                                      </m:r>
                                    </m:sup>
                                  </m:sSup>
                                </m:e>
                                <m:sup>
                                  <m:r>
                                    <a:rPr lang="de-DE" sz="1200" b="0" i="1" smtClean="0">
                                      <a:latin typeface="Cambria Math" panose="02040503050406030204" pitchFamily="18" charset="0"/>
                                    </a:rPr>
                                    <m:t>2</m:t>
                                  </m:r>
                                </m:sup>
                              </m:sSup>
                            </m:den>
                          </m:f>
                        </m:e>
                      </m:nary>
                    </m:oMath>
                  </m:oMathPara>
                </a14:m>
                <a:endParaRPr lang="de-DE" sz="1200" b="0" dirty="0"/>
              </a:p>
              <a:p>
                <a:pPr marL="0" indent="0">
                  <a:buNone/>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𝜅</m:t>
                      </m:r>
                      <m:d>
                        <m:dPr>
                          <m:ctrlPr>
                            <a:rPr lang="de-DE" sz="1200" i="1">
                              <a:latin typeface="Cambria Math" panose="02040503050406030204" pitchFamily="18" charset="0"/>
                            </a:rPr>
                          </m:ctrlPr>
                        </m:dPr>
                        <m:e>
                          <m:r>
                            <a:rPr lang="de-DE" sz="1200" i="1">
                              <a:latin typeface="Cambria Math" panose="02040503050406030204" pitchFamily="18" charset="0"/>
                            </a:rPr>
                            <m:t>𝐸</m:t>
                          </m:r>
                        </m:e>
                      </m:d>
                      <m:r>
                        <a:rPr lang="de-DE" sz="1200" i="1">
                          <a:latin typeface="Cambria Math" panose="02040503050406030204" pitchFamily="18" charset="0"/>
                        </a:rPr>
                        <m:t>=</m:t>
                      </m:r>
                      <m:r>
                        <a:rPr lang="de-DE" sz="1200" b="0" i="1" smtClean="0">
                          <a:latin typeface="Cambria Math" panose="02040503050406030204" pitchFamily="18" charset="0"/>
                        </a:rPr>
                        <m:t>−</m:t>
                      </m:r>
                      <m:f>
                        <m:fPr>
                          <m:ctrlPr>
                            <a:rPr lang="de-DE" sz="1200" i="1">
                              <a:latin typeface="Cambria Math" panose="02040503050406030204" pitchFamily="18" charset="0"/>
                            </a:rPr>
                          </m:ctrlPr>
                        </m:fPr>
                        <m:num>
                          <m:r>
                            <a:rPr lang="de-DE" sz="1200" i="1">
                              <a:latin typeface="Cambria Math" panose="02040503050406030204" pitchFamily="18" charset="0"/>
                            </a:rPr>
                            <m:t>2</m:t>
                          </m:r>
                          <m:r>
                            <a:rPr lang="de-DE" sz="1200" b="0" i="1" smtClean="0">
                              <a:latin typeface="Cambria Math" panose="02040503050406030204" pitchFamily="18" charset="0"/>
                            </a:rPr>
                            <m:t>𝐸</m:t>
                          </m:r>
                        </m:num>
                        <m:den>
                          <m:r>
                            <a:rPr lang="de-DE" sz="1200" i="1">
                              <a:latin typeface="Cambria Math" panose="02040503050406030204" pitchFamily="18" charset="0"/>
                            </a:rPr>
                            <m:t>𝜋</m:t>
                          </m:r>
                        </m:den>
                      </m:f>
                      <m:nary>
                        <m:naryPr>
                          <m:ctrlPr>
                            <a:rPr lang="de-DE" sz="1200" i="1">
                              <a:latin typeface="Cambria Math" panose="02040503050406030204" pitchFamily="18" charset="0"/>
                            </a:rPr>
                          </m:ctrlPr>
                        </m:naryPr>
                        <m:sub>
                          <m:r>
                            <a:rPr lang="de-DE" sz="1200" i="1">
                              <a:latin typeface="Cambria Math" panose="02040503050406030204" pitchFamily="18" charset="0"/>
                            </a:rPr>
                            <m:t>0</m:t>
                          </m:r>
                        </m:sub>
                        <m:sup>
                          <m:r>
                            <a:rPr lang="de-DE" sz="1200" i="1">
                              <a:latin typeface="Cambria Math" panose="02040503050406030204" pitchFamily="18" charset="0"/>
                            </a:rPr>
                            <m:t>∞</m:t>
                          </m:r>
                        </m:sup>
                        <m:e>
                          <m:f>
                            <m:fPr>
                              <m:ctrlPr>
                                <a:rPr lang="de-DE" sz="1200" i="1">
                                  <a:latin typeface="Cambria Math" panose="02040503050406030204" pitchFamily="18" charset="0"/>
                                </a:rPr>
                              </m:ctrlPr>
                            </m:fPr>
                            <m:num>
                              <m:r>
                                <a:rPr lang="de-DE" sz="1200" b="0" i="1" smtClean="0">
                                  <a:latin typeface="Cambria Math" panose="02040503050406030204" pitchFamily="18" charset="0"/>
                                </a:rPr>
                                <m:t>𝑛</m:t>
                              </m:r>
                              <m:d>
                                <m:dPr>
                                  <m:ctrlPr>
                                    <a:rPr lang="de-DE" sz="1200" i="1">
                                      <a:latin typeface="Cambria Math" panose="02040503050406030204" pitchFamily="18" charset="0"/>
                                    </a:rPr>
                                  </m:ctrlPr>
                                </m:dPr>
                                <m:e>
                                  <m:r>
                                    <a:rPr lang="de-DE" sz="1200" i="1">
                                      <a:latin typeface="Cambria Math" panose="02040503050406030204" pitchFamily="18" charset="0"/>
                                    </a:rPr>
                                    <m:t>𝐸</m:t>
                                  </m:r>
                                  <m:r>
                                    <a:rPr lang="de-DE" sz="1200" i="1">
                                      <a:latin typeface="Cambria Math" panose="02040503050406030204" pitchFamily="18" charset="0"/>
                                    </a:rPr>
                                    <m:t>′</m:t>
                                  </m:r>
                                </m:e>
                              </m:d>
                              <m:r>
                                <a:rPr lang="de-DE" sz="1200" b="0" i="1" smtClean="0">
                                  <a:latin typeface="Cambria Math" panose="02040503050406030204" pitchFamily="18" charset="0"/>
                                </a:rPr>
                                <m:t>−1</m:t>
                              </m:r>
                            </m:num>
                            <m:den>
                              <m:sSup>
                                <m:sSupPr>
                                  <m:ctrlPr>
                                    <a:rPr lang="de-DE" sz="1200" i="1">
                                      <a:latin typeface="Cambria Math" panose="02040503050406030204" pitchFamily="18" charset="0"/>
                                    </a:rPr>
                                  </m:ctrlPr>
                                </m:sSupPr>
                                <m:e>
                                  <m:r>
                                    <a:rPr lang="de-DE" sz="1200" i="1">
                                      <a:latin typeface="Cambria Math" panose="02040503050406030204" pitchFamily="18" charset="0"/>
                                    </a:rPr>
                                    <m:t>𝐸</m:t>
                                  </m:r>
                                </m:e>
                                <m:sup>
                                  <m:r>
                                    <a:rPr lang="de-DE" sz="1200" i="1">
                                      <a:latin typeface="Cambria Math" panose="02040503050406030204" pitchFamily="18" charset="0"/>
                                    </a:rPr>
                                    <m:t>2</m:t>
                                  </m:r>
                                </m:sup>
                              </m:sSup>
                              <m:r>
                                <a:rPr lang="de-DE" sz="1200" i="1">
                                  <a:latin typeface="Cambria Math" panose="02040503050406030204" pitchFamily="18" charset="0"/>
                                </a:rPr>
                                <m:t>−</m:t>
                              </m:r>
                              <m:sSup>
                                <m:sSupPr>
                                  <m:ctrlPr>
                                    <a:rPr lang="de-DE" sz="1200" i="1">
                                      <a:latin typeface="Cambria Math" panose="02040503050406030204" pitchFamily="18" charset="0"/>
                                    </a:rPr>
                                  </m:ctrlPr>
                                </m:sSupPr>
                                <m:e>
                                  <m:sSup>
                                    <m:sSupPr>
                                      <m:ctrlPr>
                                        <a:rPr lang="de-DE" sz="1200" i="1">
                                          <a:latin typeface="Cambria Math" panose="02040503050406030204" pitchFamily="18" charset="0"/>
                                        </a:rPr>
                                      </m:ctrlPr>
                                    </m:sSupPr>
                                    <m:e>
                                      <m:r>
                                        <a:rPr lang="de-DE" sz="1200" i="1">
                                          <a:latin typeface="Cambria Math" panose="02040503050406030204" pitchFamily="18" charset="0"/>
                                        </a:rPr>
                                        <m:t>𝐸</m:t>
                                      </m:r>
                                    </m:e>
                                    <m:sup>
                                      <m:r>
                                        <a:rPr lang="de-DE" sz="1200" i="1">
                                          <a:latin typeface="Cambria Math" panose="02040503050406030204" pitchFamily="18" charset="0"/>
                                        </a:rPr>
                                        <m:t>′</m:t>
                                      </m:r>
                                    </m:sup>
                                  </m:sSup>
                                </m:e>
                                <m:sup>
                                  <m:r>
                                    <a:rPr lang="de-DE" sz="1200" i="1">
                                      <a:latin typeface="Cambria Math" panose="02040503050406030204" pitchFamily="18" charset="0"/>
                                    </a:rPr>
                                    <m:t>2</m:t>
                                  </m:r>
                                </m:sup>
                              </m:sSup>
                            </m:den>
                          </m:f>
                          <m:r>
                            <a:rPr lang="de-DE" sz="1200" b="0" i="1" smtClean="0">
                              <a:latin typeface="Cambria Math" panose="02040503050406030204" pitchFamily="18" charset="0"/>
                            </a:rPr>
                            <m:t>𝑑</m:t>
                          </m:r>
                          <m:sSup>
                            <m:sSupPr>
                              <m:ctrlPr>
                                <a:rPr lang="de-DE" sz="1200" b="0" i="1" smtClean="0">
                                  <a:latin typeface="Cambria Math" panose="02040503050406030204" pitchFamily="18" charset="0"/>
                                </a:rPr>
                              </m:ctrlPr>
                            </m:sSupPr>
                            <m:e>
                              <m:r>
                                <a:rPr lang="de-DE" sz="1200" b="0" i="1" smtClean="0">
                                  <a:latin typeface="Cambria Math" panose="02040503050406030204" pitchFamily="18" charset="0"/>
                                </a:rPr>
                                <m:t>𝐸</m:t>
                              </m:r>
                            </m:e>
                            <m:sup>
                              <m:r>
                                <a:rPr lang="de-DE" sz="1200" b="0" i="1" smtClean="0">
                                  <a:latin typeface="Cambria Math" panose="02040503050406030204" pitchFamily="18" charset="0"/>
                                </a:rPr>
                                <m:t>′</m:t>
                              </m:r>
                            </m:sup>
                          </m:sSup>
                        </m:e>
                      </m:nary>
                    </m:oMath>
                  </m:oMathPara>
                </a14:m>
                <a:endParaRPr lang="de-DE" sz="1200" dirty="0"/>
              </a:p>
              <a:p>
                <a:pPr marL="0" indent="0">
                  <a:buNone/>
                </a:pPr>
                <a:r>
                  <a:rPr lang="de-DE" sz="1200" dirty="0" err="1"/>
                  <a:t>Performing</a:t>
                </a:r>
                <a:r>
                  <a:rPr lang="de-DE" sz="1200" dirty="0"/>
                  <a:t> </a:t>
                </a:r>
                <a:r>
                  <a:rPr lang="de-DE" sz="1200" dirty="0" err="1"/>
                  <a:t>the</a:t>
                </a:r>
                <a:r>
                  <a:rPr lang="de-DE" sz="1200" dirty="0"/>
                  <a:t> </a:t>
                </a:r>
                <a:r>
                  <a:rPr lang="de-DE" sz="1200" dirty="0" err="1"/>
                  <a:t>integration</a:t>
                </a:r>
                <a:r>
                  <a:rPr lang="de-DE" sz="1200" dirty="0"/>
                  <a:t> </a:t>
                </a:r>
                <a:r>
                  <a:rPr lang="de-DE" sz="1200" dirty="0" err="1"/>
                  <a:t>over</a:t>
                </a:r>
                <a:r>
                  <a:rPr lang="de-DE" sz="1200" dirty="0"/>
                  <a:t> </a:t>
                </a:r>
                <a:r>
                  <a:rPr lang="de-DE" sz="1200" dirty="0" err="1"/>
                  <a:t>the</a:t>
                </a:r>
                <a:r>
                  <a:rPr lang="de-DE" sz="1200" dirty="0"/>
                  <a:t> </a:t>
                </a:r>
                <a:r>
                  <a:rPr lang="de-DE" sz="1200" dirty="0" err="1"/>
                  <a:t>measured</a:t>
                </a:r>
                <a:r>
                  <a:rPr lang="de-DE" sz="1200" dirty="0"/>
                  <a:t> </a:t>
                </a:r>
                <a:r>
                  <a:rPr lang="de-DE" sz="1200" dirty="0" err="1"/>
                  <a:t>energy</a:t>
                </a:r>
                <a:r>
                  <a:rPr lang="de-DE" sz="1200" dirty="0"/>
                  <a:t> </a:t>
                </a:r>
                <a:r>
                  <a:rPr lang="de-DE" sz="1200" dirty="0" err="1"/>
                  <a:t>range</a:t>
                </a:r>
                <a:r>
                  <a:rPr lang="de-DE" sz="1200" dirty="0"/>
                  <a:t> </a:t>
                </a:r>
                <a:r>
                  <a:rPr lang="de-DE" sz="1200" dirty="0" err="1"/>
                  <a:t>does</a:t>
                </a:r>
                <a:r>
                  <a:rPr lang="de-DE" sz="1200" dirty="0"/>
                  <a:t> not </a:t>
                </a:r>
                <a:r>
                  <a:rPr lang="de-DE" sz="1200" dirty="0" err="1"/>
                  <a:t>give</a:t>
                </a:r>
                <a:r>
                  <a:rPr lang="de-DE" sz="1200" dirty="0"/>
                  <a:t> </a:t>
                </a:r>
                <a:r>
                  <a:rPr lang="de-DE" sz="1200" dirty="0" err="1"/>
                  <a:t>correct</a:t>
                </a:r>
                <a:r>
                  <a:rPr lang="de-DE" sz="1200" dirty="0"/>
                  <a:t> </a:t>
                </a:r>
                <a:r>
                  <a:rPr lang="de-DE" sz="1200" dirty="0" err="1"/>
                  <a:t>results</a:t>
                </a:r>
                <a:r>
                  <a:rPr lang="de-DE" sz="1200" dirty="0"/>
                  <a:t>. On </a:t>
                </a:r>
                <a:r>
                  <a:rPr lang="de-DE" sz="1200" dirty="0" err="1"/>
                  <a:t>the</a:t>
                </a:r>
                <a:r>
                  <a:rPr lang="de-DE" sz="1200" dirty="0"/>
                  <a:t> </a:t>
                </a:r>
                <a:r>
                  <a:rPr lang="de-DE" sz="1200" dirty="0" err="1"/>
                  <a:t>right</a:t>
                </a:r>
                <a:r>
                  <a:rPr lang="de-DE" sz="1200" dirty="0"/>
                  <a:t> </a:t>
                </a:r>
                <a:r>
                  <a:rPr lang="de-DE" sz="1200" dirty="0" err="1"/>
                  <a:t>side</a:t>
                </a:r>
                <a:r>
                  <a:rPr lang="de-DE" sz="1200" dirty="0"/>
                  <a:t> </a:t>
                </a:r>
                <a:r>
                  <a:rPr lang="de-DE" sz="1200" dirty="0" err="1"/>
                  <a:t>we</a:t>
                </a:r>
                <a:r>
                  <a:rPr lang="de-DE" sz="1200" dirty="0"/>
                  <a:t> </a:t>
                </a:r>
                <a:r>
                  <a:rPr lang="de-DE" sz="1200" dirty="0" err="1"/>
                  <a:t>can</a:t>
                </a:r>
                <a:r>
                  <a:rPr lang="de-DE" sz="1200" dirty="0"/>
                  <a:t> </a:t>
                </a:r>
                <a:r>
                  <a:rPr lang="de-DE" sz="1200" dirty="0" err="1"/>
                  <a:t>see</a:t>
                </a:r>
                <a:r>
                  <a:rPr lang="de-DE" sz="1200" dirty="0"/>
                  <a:t> </a:t>
                </a:r>
                <a:r>
                  <a:rPr lang="de-DE" sz="1200" dirty="0" err="1"/>
                  <a:t>comparison</a:t>
                </a:r>
                <a:r>
                  <a:rPr lang="de-DE" sz="1200" dirty="0"/>
                  <a:t> </a:t>
                </a:r>
                <a:r>
                  <a:rPr lang="de-DE" sz="1200" dirty="0" err="1"/>
                  <a:t>of</a:t>
                </a:r>
                <a:r>
                  <a:rPr lang="de-DE" sz="1200" dirty="0"/>
                  <a:t> real </a:t>
                </a:r>
                <a:r>
                  <a:rPr lang="de-DE" sz="1200" dirty="0" err="1"/>
                  <a:t>data</a:t>
                </a:r>
                <a:r>
                  <a:rPr lang="de-DE" sz="1200" dirty="0"/>
                  <a:t> and </a:t>
                </a:r>
                <a:r>
                  <a:rPr lang="de-DE" sz="1200" dirty="0" err="1"/>
                  <a:t>their</a:t>
                </a:r>
                <a:r>
                  <a:rPr lang="de-DE" sz="1200" dirty="0"/>
                  <a:t> KKT </a:t>
                </a:r>
                <a:r>
                  <a:rPr lang="de-DE" sz="1200" dirty="0" err="1"/>
                  <a:t>as</a:t>
                </a:r>
                <a:r>
                  <a:rPr lang="de-DE" sz="1200" dirty="0"/>
                  <a:t> </a:t>
                </a:r>
                <a:r>
                  <a:rPr lang="de-DE" sz="1200" dirty="0" err="1"/>
                  <a:t>stated</a:t>
                </a:r>
                <a:r>
                  <a:rPr lang="de-DE" sz="1200" dirty="0"/>
                  <a:t> </a:t>
                </a:r>
                <a:r>
                  <a:rPr lang="de-DE" sz="1200" dirty="0" err="1"/>
                  <a:t>above</a:t>
                </a:r>
                <a:r>
                  <a:rPr lang="de-DE" sz="1200" dirty="0"/>
                  <a:t> and </a:t>
                </a:r>
                <a:r>
                  <a:rPr lang="de-DE" sz="1200" dirty="0" err="1"/>
                  <a:t>the</a:t>
                </a:r>
                <a:r>
                  <a:rPr lang="de-DE" sz="1200" dirty="0"/>
                  <a:t> </a:t>
                </a:r>
                <a:r>
                  <a:rPr lang="de-DE" sz="1200" dirty="0" err="1"/>
                  <a:t>imaginary</a:t>
                </a:r>
                <a:r>
                  <a:rPr lang="de-DE" sz="1200" dirty="0"/>
                  <a:t> </a:t>
                </a:r>
                <a:r>
                  <a:rPr lang="de-DE" sz="1200" dirty="0" err="1"/>
                  <a:t>data</a:t>
                </a:r>
                <a:r>
                  <a:rPr lang="de-DE" sz="1200" dirty="0"/>
                  <a:t> </a:t>
                </a:r>
                <a:r>
                  <a:rPr lang="de-DE" sz="1200" dirty="0" err="1"/>
                  <a:t>with</a:t>
                </a:r>
                <a:r>
                  <a:rPr lang="de-DE" sz="1200" dirty="0"/>
                  <a:t> i</a:t>
                </a:r>
                <a:r>
                  <a:rPr lang="pl-PL" sz="1200" dirty="0" err="1"/>
                  <a:t>ts</a:t>
                </a:r>
                <a:r>
                  <a:rPr lang="de-DE" sz="1200" dirty="0"/>
                  <a:t> inverse KKT (IKKT) </a:t>
                </a:r>
                <a:r>
                  <a:rPr lang="de-DE" sz="1200" dirty="0" err="1"/>
                  <a:t>companion</a:t>
                </a:r>
                <a:r>
                  <a:rPr lang="de-DE" sz="1200" dirty="0"/>
                  <a:t> .</a:t>
                </a:r>
              </a:p>
              <a:p>
                <a:pPr marL="0" indent="0">
                  <a:buNone/>
                </a:pPr>
                <a:r>
                  <a:rPr lang="de-DE" sz="1200" dirty="0"/>
                  <a:t>	</a:t>
                </a:r>
                <a:r>
                  <a:rPr lang="de-DE" sz="1200" dirty="0" err="1"/>
                  <a:t>Both</a:t>
                </a:r>
                <a:r>
                  <a:rPr lang="de-DE" sz="1200" dirty="0"/>
                  <a:t> </a:t>
                </a:r>
                <a:r>
                  <a:rPr lang="de-DE" sz="1200" dirty="0" err="1"/>
                  <a:t>transformation</a:t>
                </a:r>
                <a:r>
                  <a:rPr lang="de-DE" sz="1200" dirty="0"/>
                  <a:t> </a:t>
                </a:r>
                <a:r>
                  <a:rPr lang="de-DE" sz="1200" dirty="0" err="1"/>
                  <a:t>shows</a:t>
                </a:r>
                <a:r>
                  <a:rPr lang="de-DE" sz="1200" dirty="0"/>
                  <a:t> strong </a:t>
                </a:r>
                <a:r>
                  <a:rPr lang="de-DE" sz="1200" dirty="0" err="1"/>
                  <a:t>deviation</a:t>
                </a:r>
                <a:r>
                  <a:rPr lang="de-DE" sz="1200" dirty="0"/>
                  <a:t> at </a:t>
                </a:r>
                <a:r>
                  <a:rPr lang="de-DE" sz="1200" dirty="0" err="1"/>
                  <a:t>the</a:t>
                </a:r>
                <a:r>
                  <a:rPr lang="de-DE" sz="1200" dirty="0"/>
                  <a:t> </a:t>
                </a:r>
                <a:r>
                  <a:rPr lang="de-DE" sz="1200" dirty="0" err="1"/>
                  <a:t>range</a:t>
                </a:r>
                <a:r>
                  <a:rPr lang="de-DE" sz="1200" dirty="0"/>
                  <a:t> </a:t>
                </a:r>
                <a:r>
                  <a:rPr lang="de-DE" sz="1200" dirty="0" err="1"/>
                  <a:t>edges</a:t>
                </a:r>
                <a:r>
                  <a:rPr lang="de-DE" sz="1200" dirty="0"/>
                  <a:t> (</a:t>
                </a:r>
                <a:r>
                  <a:rPr lang="de-DE" sz="1200" dirty="0" err="1"/>
                  <a:t>called</a:t>
                </a:r>
                <a:r>
                  <a:rPr lang="de-DE" sz="1200" dirty="0"/>
                  <a:t> „</a:t>
                </a:r>
                <a:r>
                  <a:rPr lang="de-DE" sz="1200" dirty="0" err="1"/>
                  <a:t>edge</a:t>
                </a:r>
                <a:r>
                  <a:rPr lang="de-DE" sz="1200" dirty="0"/>
                  <a:t> </a:t>
                </a:r>
                <a:r>
                  <a:rPr lang="de-DE" sz="1200" dirty="0" err="1"/>
                  <a:t>effects</a:t>
                </a:r>
                <a:r>
                  <a:rPr lang="de-DE" sz="1200" dirty="0"/>
                  <a:t>“), </a:t>
                </a:r>
                <a:r>
                  <a:rPr lang="de-DE" sz="1200" dirty="0" err="1"/>
                  <a:t>which</a:t>
                </a:r>
                <a:r>
                  <a:rPr lang="de-DE" sz="1200" dirty="0"/>
                  <a:t> </a:t>
                </a:r>
                <a:r>
                  <a:rPr lang="de-DE" sz="1200" dirty="0" err="1"/>
                  <a:t>is</a:t>
                </a:r>
                <a:r>
                  <a:rPr lang="de-DE" sz="1200" dirty="0"/>
                  <a:t> </a:t>
                </a:r>
                <a:r>
                  <a:rPr lang="de-DE" sz="1200" dirty="0" err="1"/>
                  <a:t>caused</a:t>
                </a:r>
                <a:r>
                  <a:rPr lang="de-DE" sz="1200" dirty="0"/>
                  <a:t> </a:t>
                </a:r>
                <a:r>
                  <a:rPr lang="de-DE" sz="1200" dirty="0" err="1"/>
                  <a:t>by</a:t>
                </a:r>
                <a:r>
                  <a:rPr lang="de-DE" sz="1200" dirty="0"/>
                  <a:t> </a:t>
                </a:r>
                <a:r>
                  <a:rPr lang="de-DE" sz="1200" dirty="0" err="1"/>
                  <a:t>the</a:t>
                </a:r>
                <a:r>
                  <a:rPr lang="de-DE" sz="1200" dirty="0"/>
                  <a:t> lack </a:t>
                </a:r>
                <a:r>
                  <a:rPr lang="de-DE" sz="1200" dirty="0" err="1"/>
                  <a:t>of</a:t>
                </a:r>
                <a:r>
                  <a:rPr lang="de-DE" sz="1200" dirty="0"/>
                  <a:t> </a:t>
                </a:r>
                <a:r>
                  <a:rPr lang="de-DE" sz="1200" dirty="0" err="1"/>
                  <a:t>measured</a:t>
                </a:r>
                <a:r>
                  <a:rPr lang="de-DE" sz="1200" dirty="0"/>
                  <a:t> </a:t>
                </a:r>
                <a:r>
                  <a:rPr lang="de-DE" sz="1200" dirty="0" err="1"/>
                  <a:t>data</a:t>
                </a:r>
                <a:r>
                  <a:rPr lang="de-DE" sz="1200" dirty="0"/>
                  <a:t> (</a:t>
                </a:r>
                <a:r>
                  <a:rPr lang="de-DE" sz="1200" dirty="0" err="1"/>
                  <a:t>discontnuity</a:t>
                </a:r>
                <a:r>
                  <a:rPr lang="de-DE" sz="1200" dirty="0"/>
                  <a:t> </a:t>
                </a:r>
                <a:r>
                  <a:rPr lang="de-DE" sz="1200" dirty="0" err="1"/>
                  <a:t>of</a:t>
                </a:r>
                <a:r>
                  <a:rPr lang="de-DE" sz="1200" dirty="0"/>
                  <a:t> </a:t>
                </a:r>
                <a:r>
                  <a:rPr lang="de-DE" sz="1200" dirty="0" err="1"/>
                  <a:t>the</a:t>
                </a:r>
                <a:r>
                  <a:rPr lang="de-DE" sz="1200" dirty="0"/>
                  <a:t> </a:t>
                </a:r>
                <a:r>
                  <a:rPr lang="de-DE" sz="1200" dirty="0" err="1"/>
                  <a:t>curve</a:t>
                </a:r>
                <a:r>
                  <a:rPr lang="de-DE" sz="1200" dirty="0"/>
                  <a:t> at </a:t>
                </a:r>
                <a:r>
                  <a:rPr lang="de-DE" sz="1200" dirty="0" err="1"/>
                  <a:t>the</a:t>
                </a:r>
                <a:r>
                  <a:rPr lang="de-DE" sz="1200" dirty="0"/>
                  <a:t> </a:t>
                </a:r>
                <a:r>
                  <a:rPr lang="de-DE" sz="1200" dirty="0" err="1"/>
                  <a:t>edges</a:t>
                </a:r>
                <a:r>
                  <a:rPr lang="de-DE" sz="1200" dirty="0"/>
                  <a:t>). The IKKT </a:t>
                </a:r>
                <a:r>
                  <a:rPr lang="de-DE" sz="1200" dirty="0" err="1"/>
                  <a:t>is</a:t>
                </a:r>
                <a:r>
                  <a:rPr lang="de-DE" sz="1200" dirty="0"/>
                  <a:t> </a:t>
                </a:r>
                <a:r>
                  <a:rPr lang="de-DE" sz="1200" dirty="0" err="1"/>
                  <a:t>clearly</a:t>
                </a:r>
                <a:r>
                  <a:rPr lang="de-DE" sz="1200" dirty="0"/>
                  <a:t> not </a:t>
                </a:r>
                <a:r>
                  <a:rPr lang="de-DE" sz="1200" dirty="0" err="1"/>
                  <a:t>applicable</a:t>
                </a:r>
                <a:r>
                  <a:rPr lang="de-DE" sz="1200" dirty="0"/>
                  <a:t> </a:t>
                </a:r>
                <a:r>
                  <a:rPr lang="de-DE" sz="1200" dirty="0" err="1"/>
                  <a:t>as</a:t>
                </a:r>
                <a:r>
                  <a:rPr lang="de-DE" sz="1200" dirty="0"/>
                  <a:t> </a:t>
                </a:r>
                <a:r>
                  <a:rPr lang="de-DE" sz="1200" dirty="0" err="1"/>
                  <a:t>long</a:t>
                </a:r>
                <a:r>
                  <a:rPr lang="de-DE" sz="1200" dirty="0"/>
                  <a:t> </a:t>
                </a:r>
                <a:r>
                  <a:rPr lang="de-DE" sz="1200" dirty="0" err="1"/>
                  <a:t>as</a:t>
                </a:r>
                <a:r>
                  <a:rPr lang="de-DE" sz="1200" dirty="0"/>
                  <a:t> </a:t>
                </a:r>
                <a:r>
                  <a:rPr lang="de-DE" sz="1200" dirty="0" err="1"/>
                  <a:t>one</a:t>
                </a:r>
                <a:r>
                  <a:rPr lang="de-DE" sz="1200" dirty="0"/>
                  <a:t> </a:t>
                </a:r>
                <a:r>
                  <a:rPr lang="de-DE" sz="1200" dirty="0" err="1"/>
                  <a:t>has</a:t>
                </a:r>
                <a:r>
                  <a:rPr lang="de-DE" sz="1200" dirty="0"/>
                  <a:t> a </a:t>
                </a:r>
                <a:r>
                  <a:rPr lang="de-DE" sz="1200" dirty="0" err="1"/>
                  <a:t>small</a:t>
                </a:r>
                <a:r>
                  <a:rPr lang="de-DE" sz="1200" dirty="0"/>
                  <a:t> </a:t>
                </a:r>
                <a:r>
                  <a:rPr lang="de-DE" sz="1200" dirty="0" err="1"/>
                  <a:t>frequency</a:t>
                </a:r>
                <a:r>
                  <a:rPr lang="de-DE" sz="1200" dirty="0"/>
                  <a:t> (</a:t>
                </a:r>
                <a:r>
                  <a:rPr lang="de-DE" sz="1200" dirty="0" err="1"/>
                  <a:t>energy</a:t>
                </a:r>
                <a:r>
                  <a:rPr lang="de-DE" sz="1200" dirty="0"/>
                  <a:t>) </a:t>
                </a:r>
                <a:r>
                  <a:rPr lang="de-DE" sz="1200" dirty="0" err="1"/>
                  <a:t>range</a:t>
                </a:r>
                <a:r>
                  <a:rPr lang="de-DE" sz="1200" dirty="0"/>
                  <a:t>. On </a:t>
                </a:r>
                <a:r>
                  <a:rPr lang="de-DE" sz="1200" dirty="0" err="1"/>
                  <a:t>the</a:t>
                </a:r>
                <a:r>
                  <a:rPr lang="de-DE" sz="1200" dirty="0"/>
                  <a:t> </a:t>
                </a:r>
                <a:r>
                  <a:rPr lang="de-DE" sz="1200" dirty="0" err="1"/>
                  <a:t>other</a:t>
                </a:r>
                <a:r>
                  <a:rPr lang="de-DE" sz="1200" dirty="0"/>
                  <a:t> </a:t>
                </a:r>
                <a:r>
                  <a:rPr lang="de-DE" sz="1200" dirty="0" err="1"/>
                  <a:t>hand</a:t>
                </a:r>
                <a:r>
                  <a:rPr lang="de-DE" sz="1200" dirty="0"/>
                  <a:t> </a:t>
                </a:r>
                <a:r>
                  <a:rPr lang="de-DE" sz="1200" dirty="0" err="1"/>
                  <a:t>the</a:t>
                </a:r>
                <a:r>
                  <a:rPr lang="de-DE" sz="1200" dirty="0"/>
                  <a:t> KKT </a:t>
                </a:r>
                <a:r>
                  <a:rPr lang="de-DE" sz="1200" dirty="0" err="1"/>
                  <a:t>shows</a:t>
                </a:r>
                <a:r>
                  <a:rPr lang="de-DE" sz="1200" dirty="0"/>
                  <a:t> </a:t>
                </a:r>
                <a:r>
                  <a:rPr lang="de-DE" sz="1200" dirty="0" err="1"/>
                  <a:t>similiar</a:t>
                </a:r>
                <a:r>
                  <a:rPr lang="de-DE" sz="1200" dirty="0"/>
                  <a:t> </a:t>
                </a:r>
                <a:r>
                  <a:rPr lang="de-DE" sz="1200" dirty="0" err="1"/>
                  <a:t>behaviour</a:t>
                </a:r>
                <a:r>
                  <a:rPr lang="de-DE" sz="1200" dirty="0"/>
                  <a:t>, but </a:t>
                </a:r>
                <a:r>
                  <a:rPr lang="de-DE" sz="1200" dirty="0" err="1"/>
                  <a:t>has</a:t>
                </a:r>
                <a:r>
                  <a:rPr lang="de-DE" sz="1200" dirty="0"/>
                  <a:t> </a:t>
                </a:r>
                <a:r>
                  <a:rPr lang="de-DE" sz="1200" dirty="0" err="1"/>
                  <a:t>replicated</a:t>
                </a:r>
                <a:r>
                  <a:rPr lang="de-DE" sz="1200" dirty="0"/>
                  <a:t> </a:t>
                </a:r>
                <a:r>
                  <a:rPr lang="de-DE" sz="1200" dirty="0" err="1"/>
                  <a:t>the</a:t>
                </a:r>
                <a:r>
                  <a:rPr lang="de-DE" sz="1200" dirty="0"/>
                  <a:t> </a:t>
                </a:r>
                <a:r>
                  <a:rPr lang="de-DE" sz="1200" dirty="0" err="1"/>
                  <a:t>main</a:t>
                </a:r>
                <a:r>
                  <a:rPr lang="de-DE" sz="1200" dirty="0"/>
                  <a:t> </a:t>
                </a:r>
                <a:r>
                  <a:rPr lang="de-DE" sz="1200" dirty="0" err="1"/>
                  <a:t>features</a:t>
                </a:r>
                <a:r>
                  <a:rPr lang="de-DE" sz="1200" dirty="0"/>
                  <a:t> </a:t>
                </a:r>
                <a:r>
                  <a:rPr lang="de-DE" sz="1200" dirty="0" err="1"/>
                  <a:t>of</a:t>
                </a:r>
                <a:r>
                  <a:rPr lang="de-DE" sz="1200" dirty="0"/>
                  <a:t> </a:t>
                </a:r>
                <a:r>
                  <a:rPr lang="de-DE" sz="1200" dirty="0" err="1"/>
                  <a:t>the</a:t>
                </a:r>
                <a:r>
                  <a:rPr lang="de-DE" sz="1200" dirty="0"/>
                  <a:t> real </a:t>
                </a:r>
                <a:r>
                  <a:rPr lang="de-DE" sz="1200" dirty="0" err="1"/>
                  <a:t>part</a:t>
                </a:r>
                <a:r>
                  <a:rPr lang="de-DE" sz="1200" dirty="0"/>
                  <a:t> </a:t>
                </a:r>
                <a:r>
                  <a:rPr lang="de-DE" sz="1200" dirty="0" err="1"/>
                  <a:t>of</a:t>
                </a:r>
                <a:r>
                  <a:rPr lang="de-DE" sz="1200" dirty="0"/>
                  <a:t> </a:t>
                </a:r>
                <a:r>
                  <a:rPr lang="de-DE" sz="1200" dirty="0" err="1"/>
                  <a:t>the</a:t>
                </a:r>
                <a:r>
                  <a:rPr lang="de-DE" sz="1200" dirty="0"/>
                  <a:t> </a:t>
                </a:r>
                <a:r>
                  <a:rPr lang="de-DE" sz="1200" dirty="0" err="1"/>
                  <a:t>optical</a:t>
                </a:r>
                <a:r>
                  <a:rPr lang="de-DE" sz="1200" dirty="0"/>
                  <a:t> </a:t>
                </a:r>
                <a:r>
                  <a:rPr lang="de-DE" sz="1200" dirty="0" err="1"/>
                  <a:t>index</a:t>
                </a:r>
                <a:r>
                  <a:rPr lang="de-DE" sz="1200" dirty="0"/>
                  <a:t>. This </a:t>
                </a:r>
                <a:r>
                  <a:rPr lang="de-DE" sz="1200" dirty="0" err="1"/>
                  <a:t>means</a:t>
                </a:r>
                <a:r>
                  <a:rPr lang="de-DE" sz="1200" dirty="0"/>
                  <a:t> </a:t>
                </a:r>
                <a:r>
                  <a:rPr lang="de-DE" sz="1200" dirty="0" err="1"/>
                  <a:t>one</a:t>
                </a:r>
                <a:r>
                  <a:rPr lang="de-DE" sz="1200" dirty="0"/>
                  <a:t> </a:t>
                </a:r>
                <a:r>
                  <a:rPr lang="de-DE" sz="1200" dirty="0" err="1"/>
                  <a:t>could</a:t>
                </a:r>
                <a:r>
                  <a:rPr lang="de-DE" sz="1200" dirty="0"/>
                  <a:t> </a:t>
                </a:r>
                <a:r>
                  <a:rPr lang="de-DE" sz="1200" dirty="0" err="1"/>
                  <a:t>use</a:t>
                </a:r>
                <a:r>
                  <a:rPr lang="de-DE" sz="1200" dirty="0"/>
                  <a:t> </a:t>
                </a:r>
                <a:r>
                  <a:rPr lang="de-DE" sz="1200" dirty="0" err="1"/>
                  <a:t>the</a:t>
                </a:r>
                <a:r>
                  <a:rPr lang="de-DE" sz="1200" dirty="0"/>
                  <a:t> KKT </a:t>
                </a:r>
                <a:r>
                  <a:rPr lang="de-DE" sz="1200" dirty="0" err="1"/>
                  <a:t>only</a:t>
                </a:r>
                <a:r>
                  <a:rPr lang="de-DE" sz="1200" dirty="0"/>
                  <a:t> </a:t>
                </a:r>
                <a:r>
                  <a:rPr lang="de-DE" sz="1200" dirty="0" err="1"/>
                  <a:t>to</a:t>
                </a:r>
                <a:r>
                  <a:rPr lang="de-DE" sz="1200" dirty="0"/>
                  <a:t> </a:t>
                </a:r>
                <a:r>
                  <a:rPr lang="de-DE" sz="1200" dirty="0" err="1"/>
                  <a:t>have</a:t>
                </a:r>
                <a:r>
                  <a:rPr lang="de-DE" sz="1200" dirty="0"/>
                  <a:t> a </a:t>
                </a:r>
                <a:r>
                  <a:rPr lang="de-DE" sz="1200" dirty="0" err="1"/>
                  <a:t>look</a:t>
                </a:r>
                <a:r>
                  <a:rPr lang="de-DE" sz="1200" dirty="0"/>
                  <a:t> at </a:t>
                </a:r>
                <a:r>
                  <a:rPr lang="de-DE" sz="1200" dirty="0" err="1"/>
                  <a:t>the</a:t>
                </a:r>
                <a:r>
                  <a:rPr lang="de-DE" sz="1200" dirty="0"/>
                  <a:t> </a:t>
                </a:r>
                <a:r>
                  <a:rPr lang="de-DE" sz="1200" dirty="0" err="1"/>
                  <a:t>behaviour</a:t>
                </a:r>
                <a:r>
                  <a:rPr lang="de-DE" sz="1200" dirty="0"/>
                  <a:t> </a:t>
                </a:r>
                <a:r>
                  <a:rPr lang="de-DE" sz="1200" dirty="0" err="1"/>
                  <a:t>of</a:t>
                </a:r>
                <a:r>
                  <a:rPr lang="de-DE" sz="1200" dirty="0"/>
                  <a:t> </a:t>
                </a:r>
                <a:r>
                  <a:rPr lang="de-DE" sz="1200" dirty="0" err="1"/>
                  <a:t>the</a:t>
                </a:r>
                <a:r>
                  <a:rPr lang="de-DE" sz="1200" dirty="0"/>
                  <a:t> </a:t>
                </a:r>
                <a:r>
                  <a:rPr lang="de-DE" sz="1200" dirty="0" err="1"/>
                  <a:t>given</a:t>
                </a:r>
                <a:r>
                  <a:rPr lang="de-DE" sz="1200" dirty="0"/>
                  <a:t> </a:t>
                </a:r>
                <a:r>
                  <a:rPr lang="de-DE" sz="1200" dirty="0" err="1"/>
                  <a:t>quantity</a:t>
                </a:r>
                <a:r>
                  <a:rPr lang="de-DE" sz="1200" dirty="0"/>
                  <a:t> (</a:t>
                </a:r>
                <a:r>
                  <a:rPr lang="de-DE" sz="1200" dirty="0" err="1"/>
                  <a:t>mainly</a:t>
                </a:r>
                <a:r>
                  <a:rPr lang="de-DE" sz="1200" dirty="0"/>
                  <a:t> at </a:t>
                </a:r>
                <a:r>
                  <a:rPr lang="de-DE" sz="1200" dirty="0" err="1"/>
                  <a:t>the</a:t>
                </a:r>
                <a:r>
                  <a:rPr lang="de-DE" sz="1200" dirty="0"/>
                  <a:t> </a:t>
                </a:r>
                <a:r>
                  <a:rPr lang="de-DE" sz="1200" dirty="0" err="1"/>
                  <a:t>resonances</a:t>
                </a:r>
                <a:r>
                  <a:rPr lang="de-DE" sz="1200" dirty="0"/>
                  <a:t>).</a:t>
                </a:r>
              </a:p>
              <a:p>
                <a:pPr marL="0" indent="0">
                  <a:buNone/>
                </a:pPr>
                <a:r>
                  <a:rPr lang="de-DE" sz="1200" dirty="0"/>
                  <a:t>	In </a:t>
                </a:r>
                <a:r>
                  <a:rPr lang="de-DE" sz="1200" dirty="0" err="1"/>
                  <a:t>the</a:t>
                </a:r>
                <a:r>
                  <a:rPr lang="de-DE" sz="1200" dirty="0"/>
                  <a:t> </a:t>
                </a:r>
                <a:r>
                  <a:rPr lang="de-DE" sz="1200" dirty="0" err="1"/>
                  <a:t>later</a:t>
                </a:r>
                <a:r>
                  <a:rPr lang="de-DE" sz="1200" dirty="0"/>
                  <a:t> </a:t>
                </a:r>
                <a:r>
                  <a:rPr lang="de-DE" sz="1200" dirty="0" err="1"/>
                  <a:t>slide</a:t>
                </a:r>
                <a:r>
                  <a:rPr lang="de-DE" sz="1200" dirty="0"/>
                  <a:t> a </a:t>
                </a:r>
                <a:r>
                  <a:rPr lang="de-DE" sz="1200" dirty="0" err="1"/>
                  <a:t>solution</a:t>
                </a:r>
                <a:r>
                  <a:rPr lang="de-DE" sz="1200" dirty="0"/>
                  <a:t> </a:t>
                </a:r>
                <a:r>
                  <a:rPr lang="de-DE" sz="1200" dirty="0" err="1"/>
                  <a:t>to</a:t>
                </a:r>
                <a:r>
                  <a:rPr lang="de-DE" sz="1200" dirty="0"/>
                  <a:t> </a:t>
                </a:r>
                <a:r>
                  <a:rPr lang="de-DE" sz="1200" dirty="0" err="1"/>
                  <a:t>this</a:t>
                </a:r>
                <a:r>
                  <a:rPr lang="de-DE" sz="1200" dirty="0"/>
                  <a:t> </a:t>
                </a:r>
                <a:r>
                  <a:rPr lang="de-DE" sz="1200" dirty="0" err="1"/>
                  <a:t>boundary</a:t>
                </a:r>
                <a:r>
                  <a:rPr lang="de-DE" sz="1200" dirty="0"/>
                  <a:t> </a:t>
                </a:r>
                <a:r>
                  <a:rPr lang="de-DE" sz="1200" dirty="0" err="1"/>
                  <a:t>problem</a:t>
                </a:r>
                <a:r>
                  <a:rPr lang="de-DE" sz="1200" dirty="0"/>
                  <a:t> </a:t>
                </a:r>
                <a:r>
                  <a:rPr lang="de-DE" sz="1200" dirty="0" err="1"/>
                  <a:t>is</a:t>
                </a:r>
                <a:r>
                  <a:rPr lang="de-DE" sz="1200" dirty="0"/>
                  <a:t> </a:t>
                </a:r>
                <a:r>
                  <a:rPr lang="de-DE" sz="1200" dirty="0" err="1"/>
                  <a:t>described</a:t>
                </a:r>
                <a:r>
                  <a:rPr lang="de-DE" sz="1200" dirty="0"/>
                  <a:t> </a:t>
                </a:r>
                <a:r>
                  <a:rPr lang="de-DE" sz="1200" dirty="0" err="1"/>
                  <a:t>and</a:t>
                </a:r>
                <a:r>
                  <a:rPr lang="de-DE" sz="1200" dirty="0"/>
                  <a:t> </a:t>
                </a:r>
                <a:r>
                  <a:rPr lang="de-DE" sz="1200" dirty="0" err="1"/>
                  <a:t>other</a:t>
                </a:r>
                <a:r>
                  <a:rPr lang="de-DE" sz="1200" dirty="0"/>
                  <a:t> </a:t>
                </a:r>
                <a:r>
                  <a:rPr lang="de-DE" sz="1200" dirty="0" err="1"/>
                  <a:t>solution</a:t>
                </a:r>
                <a:r>
                  <a:rPr lang="de-DE" sz="1200" dirty="0"/>
                  <a:t> in </a:t>
                </a:r>
                <a:r>
                  <a:rPr lang="de-DE" sz="1200" dirty="0" err="1"/>
                  <a:t>recent</a:t>
                </a:r>
                <a:r>
                  <a:rPr lang="de-DE" sz="1200" dirty="0"/>
                  <a:t> </a:t>
                </a:r>
                <a:r>
                  <a:rPr lang="de-DE" sz="1200" dirty="0" err="1"/>
                  <a:t>publications</a:t>
                </a:r>
                <a:r>
                  <a:rPr lang="de-DE" sz="1200" dirty="0"/>
                  <a:t> </a:t>
                </a:r>
                <a:r>
                  <a:rPr lang="de-DE" sz="1200" dirty="0" err="1"/>
                  <a:t>are</a:t>
                </a:r>
                <a:r>
                  <a:rPr lang="de-DE" sz="1200" dirty="0"/>
                  <a:t> </a:t>
                </a:r>
                <a:r>
                  <a:rPr lang="de-DE" sz="1200" dirty="0" err="1"/>
                  <a:t>mentioned</a:t>
                </a:r>
                <a:r>
                  <a:rPr lang="de-DE" sz="1200" dirty="0"/>
                  <a:t>.</a:t>
                </a:r>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xfrm>
                <a:off x="256308" y="528839"/>
                <a:ext cx="5271655" cy="6254346"/>
              </a:xfrm>
              <a:blipFill>
                <a:blip r:embed="rId2"/>
                <a:stretch>
                  <a:fillRect t="-390" b="-390"/>
                </a:stretch>
              </a:blipFill>
            </p:spPr>
            <p:txBody>
              <a:bodyPr/>
              <a:lstStyle/>
              <a:p>
                <a:r>
                  <a:rPr lang="de-DE">
                    <a:noFill/>
                  </a:rPr>
                  <a:t> </a:t>
                </a:r>
              </a:p>
            </p:txBody>
          </p:sp>
        </mc:Fallback>
      </mc:AlternateContent>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1005" y="303732"/>
            <a:ext cx="4539332" cy="3022216"/>
          </a:xfrm>
          <a:prstGeom prst="rect">
            <a:avLst/>
          </a:prstGeom>
        </p:spPr>
      </p:pic>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1005" y="3599411"/>
            <a:ext cx="4540814" cy="3023203"/>
          </a:xfrm>
          <a:prstGeom prst="rect">
            <a:avLst/>
          </a:prstGeom>
        </p:spPr>
      </p:pic>
    </p:spTree>
    <p:extLst>
      <p:ext uri="{BB962C8B-B14F-4D97-AF65-F5344CB8AC3E}">
        <p14:creationId xmlns:p14="http://schemas.microsoft.com/office/powerpoint/2010/main" val="739938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6309" y="165620"/>
            <a:ext cx="3900055" cy="607464"/>
          </a:xfrm>
        </p:spPr>
        <p:txBody>
          <a:bodyPr>
            <a:normAutofit fontScale="90000"/>
          </a:bodyPr>
          <a:lstStyle/>
          <a:p>
            <a:r>
              <a:rPr lang="de-DE" sz="2800" b="1" i="1" u="sng" dirty="0"/>
              <a:t>Extended </a:t>
            </a:r>
            <a:r>
              <a:rPr lang="de-DE" sz="2800" b="1" i="1" u="sng" dirty="0" err="1"/>
              <a:t>kkt</a:t>
            </a:r>
            <a:r>
              <a:rPr lang="de-DE" sz="2800" b="1" i="1" u="sng" dirty="0"/>
              <a:t> </a:t>
            </a:r>
            <a:r>
              <a:rPr lang="de-DE" sz="2800" b="1" i="1" u="sng" dirty="0" err="1"/>
              <a:t>and</a:t>
            </a:r>
            <a:r>
              <a:rPr lang="de-DE" sz="2800" b="1" i="1" u="sng" dirty="0"/>
              <a:t> </a:t>
            </a:r>
            <a:r>
              <a:rPr lang="de-DE" sz="2800" b="1" i="1" u="sng" dirty="0" err="1"/>
              <a:t>ikkt</a:t>
            </a:r>
            <a:endParaRPr lang="de-DE" sz="2800" b="1" i="1" u="sng" dirty="0"/>
          </a:p>
        </p:txBody>
      </p:sp>
      <mc:AlternateContent xmlns:mc="http://schemas.openxmlformats.org/markup-compatibility/2006">
        <mc:Choice xmlns:a14="http://schemas.microsoft.com/office/drawing/2010/main" Requires="a14">
          <p:sp>
            <p:nvSpPr>
              <p:cNvPr id="3" name="Inhaltsplatzhalter 2"/>
              <p:cNvSpPr>
                <a:spLocks noGrp="1"/>
              </p:cNvSpPr>
              <p:nvPr>
                <p:ph idx="1"/>
              </p:nvPr>
            </p:nvSpPr>
            <p:spPr>
              <a:xfrm>
                <a:off x="207124" y="1119043"/>
                <a:ext cx="4574432" cy="5564390"/>
              </a:xfrm>
            </p:spPr>
            <p:txBody>
              <a:bodyPr>
                <a:noAutofit/>
              </a:bodyPr>
              <a:lstStyle/>
              <a:p>
                <a:pPr marL="0" indent="0">
                  <a:buNone/>
                </a:pPr>
                <a:r>
                  <a:rPr lang="de-DE" sz="1100" dirty="0"/>
                  <a:t>	The </a:t>
                </a:r>
                <a:r>
                  <a:rPr lang="de-DE" sz="1100" dirty="0" err="1"/>
                  <a:t>first</a:t>
                </a:r>
                <a:r>
                  <a:rPr lang="de-DE" sz="1100" dirty="0"/>
                  <a:t> </a:t>
                </a:r>
                <a:r>
                  <a:rPr lang="de-DE" sz="1100" dirty="0" err="1"/>
                  <a:t>solution</a:t>
                </a:r>
                <a:r>
                  <a:rPr lang="de-DE" sz="1100" dirty="0"/>
                  <a:t> (</a:t>
                </a:r>
                <a:r>
                  <a:rPr lang="de-DE" sz="1100" dirty="0" err="1"/>
                  <a:t>which</a:t>
                </a:r>
                <a:r>
                  <a:rPr lang="de-DE" sz="1100" dirty="0"/>
                  <a:t> </a:t>
                </a:r>
                <a:r>
                  <a:rPr lang="de-DE" sz="1100" dirty="0" err="1"/>
                  <a:t>is</a:t>
                </a:r>
                <a:r>
                  <a:rPr lang="de-DE" sz="1100" dirty="0"/>
                  <a:t> </a:t>
                </a:r>
                <a:r>
                  <a:rPr lang="de-DE" sz="1100" dirty="0" err="1"/>
                  <a:t>actually</a:t>
                </a:r>
                <a:r>
                  <a:rPr lang="de-DE" sz="1100" dirty="0"/>
                  <a:t> </a:t>
                </a:r>
                <a:r>
                  <a:rPr lang="de-DE" sz="1100" dirty="0" err="1"/>
                  <a:t>used</a:t>
                </a:r>
                <a:r>
                  <a:rPr lang="de-DE" sz="1100" dirty="0"/>
                  <a:t> in </a:t>
                </a:r>
                <a:r>
                  <a:rPr lang="de-DE" sz="1100" dirty="0" err="1"/>
                  <a:t>the</a:t>
                </a:r>
                <a:r>
                  <a:rPr lang="de-DE" sz="1100" dirty="0"/>
                  <a:t> </a:t>
                </a:r>
                <a:r>
                  <a:rPr lang="de-DE" sz="1100" dirty="0" err="1"/>
                  <a:t>analysis</a:t>
                </a:r>
                <a:r>
                  <a:rPr lang="de-DE" sz="1100" dirty="0"/>
                  <a:t> </a:t>
                </a:r>
                <a:r>
                  <a:rPr lang="de-DE" sz="1100" dirty="0" err="1"/>
                  <a:t>of</a:t>
                </a:r>
                <a:r>
                  <a:rPr lang="de-DE" sz="1100" dirty="0"/>
                  <a:t> </a:t>
                </a:r>
                <a:r>
                  <a:rPr lang="de-DE" sz="1100" dirty="0" err="1"/>
                  <a:t>the</a:t>
                </a:r>
                <a:r>
                  <a:rPr lang="de-DE" sz="1100" dirty="0"/>
                  <a:t> </a:t>
                </a:r>
                <a:r>
                  <a:rPr lang="de-DE" sz="1100" dirty="0" err="1"/>
                  <a:t>refractive</a:t>
                </a:r>
                <a:r>
                  <a:rPr lang="de-DE" sz="1100" dirty="0"/>
                  <a:t> </a:t>
                </a:r>
                <a:r>
                  <a:rPr lang="de-DE" sz="1100" dirty="0" err="1"/>
                  <a:t>index</a:t>
                </a:r>
                <a:r>
                  <a:rPr lang="de-DE" sz="1100" dirty="0"/>
                  <a:t>) </a:t>
                </a:r>
                <a:r>
                  <a:rPr lang="de-DE" sz="1100" dirty="0" err="1"/>
                  <a:t>is</a:t>
                </a:r>
                <a:r>
                  <a:rPr lang="de-DE" sz="1100" dirty="0"/>
                  <a:t> </a:t>
                </a:r>
                <a:r>
                  <a:rPr lang="de-DE" sz="1100" dirty="0" err="1"/>
                  <a:t>to</a:t>
                </a:r>
                <a:r>
                  <a:rPr lang="de-DE" sz="1100" dirty="0"/>
                  <a:t> fit </a:t>
                </a:r>
                <a:r>
                  <a:rPr lang="de-DE" sz="1100" dirty="0" err="1"/>
                  <a:t>the</a:t>
                </a:r>
                <a:r>
                  <a:rPr lang="de-DE" sz="1100" dirty="0"/>
                  <a:t> experimental </a:t>
                </a:r>
                <a:r>
                  <a:rPr lang="de-DE" sz="1100" dirty="0" err="1"/>
                  <a:t>data</a:t>
                </a:r>
                <a:r>
                  <a:rPr lang="de-DE" sz="1100" dirty="0"/>
                  <a:t> at </a:t>
                </a:r>
                <a:r>
                  <a:rPr lang="de-DE" sz="1100" dirty="0" err="1"/>
                  <a:t>the</a:t>
                </a:r>
                <a:r>
                  <a:rPr lang="de-DE" sz="1100" dirty="0"/>
                  <a:t> </a:t>
                </a:r>
                <a:r>
                  <a:rPr lang="de-DE" sz="1100" dirty="0" err="1"/>
                  <a:t>energy</a:t>
                </a:r>
                <a:r>
                  <a:rPr lang="de-DE" sz="1100" dirty="0"/>
                  <a:t> </a:t>
                </a:r>
                <a:r>
                  <a:rPr lang="de-DE" sz="1100" dirty="0" err="1"/>
                  <a:t>ranges</a:t>
                </a:r>
                <a:r>
                  <a:rPr lang="de-DE" sz="1100" dirty="0"/>
                  <a:t> and </a:t>
                </a:r>
                <a:r>
                  <a:rPr lang="de-DE" sz="1100" dirty="0" err="1"/>
                  <a:t>to</a:t>
                </a:r>
                <a:r>
                  <a:rPr lang="de-DE" sz="1100" dirty="0"/>
                  <a:t> </a:t>
                </a:r>
                <a:r>
                  <a:rPr lang="de-DE" sz="1100" dirty="0" err="1"/>
                  <a:t>extrapolate</a:t>
                </a:r>
                <a:r>
                  <a:rPr lang="de-DE" sz="1100" dirty="0"/>
                  <a:t> </a:t>
                </a:r>
                <a:r>
                  <a:rPr lang="de-DE" sz="1100" dirty="0" err="1"/>
                  <a:t>the</a:t>
                </a:r>
                <a:r>
                  <a:rPr lang="de-DE" sz="1100" dirty="0"/>
                  <a:t> </a:t>
                </a:r>
                <a:r>
                  <a:rPr lang="de-DE" sz="1100" dirty="0" err="1"/>
                  <a:t>data</a:t>
                </a:r>
                <a:r>
                  <a:rPr lang="de-DE" sz="1100" dirty="0"/>
                  <a:t> </a:t>
                </a:r>
                <a:r>
                  <a:rPr lang="de-DE" sz="1100" dirty="0" err="1"/>
                  <a:t>with</a:t>
                </a:r>
                <a:r>
                  <a:rPr lang="de-DE" sz="1100" dirty="0"/>
                  <a:t> </a:t>
                </a:r>
                <a:r>
                  <a:rPr lang="de-DE" sz="1100" dirty="0" err="1"/>
                  <a:t>the</a:t>
                </a:r>
                <a:r>
                  <a:rPr lang="de-DE" sz="1100" dirty="0"/>
                  <a:t> fit </a:t>
                </a:r>
                <a:r>
                  <a:rPr lang="de-DE" sz="1100" dirty="0" err="1"/>
                  <a:t>function</a:t>
                </a:r>
                <a:r>
                  <a:rPr lang="de-DE" sz="1100" dirty="0"/>
                  <a:t> </a:t>
                </a:r>
                <a:r>
                  <a:rPr lang="de-DE" sz="1100" dirty="0" err="1"/>
                  <a:t>with</a:t>
                </a:r>
                <a:r>
                  <a:rPr lang="de-DE" sz="1100" dirty="0"/>
                  <a:t>  a </a:t>
                </a:r>
                <a:r>
                  <a:rPr lang="de-DE" sz="1100" dirty="0" err="1"/>
                  <a:t>continuity</a:t>
                </a:r>
                <a:r>
                  <a:rPr lang="de-DE" sz="1100" dirty="0"/>
                  <a:t> </a:t>
                </a:r>
                <a:r>
                  <a:rPr lang="de-DE" sz="1100" dirty="0" err="1"/>
                  <a:t>constraint</a:t>
                </a:r>
                <a:r>
                  <a:rPr lang="de-DE" sz="1100" dirty="0"/>
                  <a:t> </a:t>
                </a:r>
                <a:r>
                  <a:rPr lang="de-DE" sz="1100" dirty="0" err="1"/>
                  <a:t>of</a:t>
                </a:r>
                <a:r>
                  <a:rPr lang="de-DE" sz="1100" dirty="0"/>
                  <a:t> </a:t>
                </a:r>
                <a:r>
                  <a:rPr lang="de-DE" sz="1100" dirty="0" err="1"/>
                  <a:t>the</a:t>
                </a:r>
                <a:r>
                  <a:rPr lang="de-DE" sz="1100" dirty="0"/>
                  <a:t> </a:t>
                </a:r>
                <a:r>
                  <a:rPr lang="de-DE" sz="1100" dirty="0" err="1"/>
                  <a:t>data</a:t>
                </a:r>
                <a:r>
                  <a:rPr lang="de-DE" sz="1100" dirty="0"/>
                  <a:t> at </a:t>
                </a:r>
                <a:r>
                  <a:rPr lang="de-DE" sz="1100" dirty="0" err="1"/>
                  <a:t>the</a:t>
                </a:r>
                <a:r>
                  <a:rPr lang="de-DE" sz="1100" dirty="0"/>
                  <a:t> </a:t>
                </a:r>
                <a:r>
                  <a:rPr lang="de-DE" sz="1100" dirty="0" err="1"/>
                  <a:t>ends</a:t>
                </a:r>
                <a:r>
                  <a:rPr lang="de-DE" sz="1100" dirty="0"/>
                  <a:t> </a:t>
                </a:r>
                <a:r>
                  <a:rPr lang="de-DE" sz="1100" dirty="0" err="1"/>
                  <a:t>of</a:t>
                </a:r>
                <a:r>
                  <a:rPr lang="de-DE" sz="1100" dirty="0"/>
                  <a:t> </a:t>
                </a:r>
                <a:r>
                  <a:rPr lang="de-DE" sz="1100" dirty="0" err="1"/>
                  <a:t>the</a:t>
                </a:r>
                <a:r>
                  <a:rPr lang="de-DE" sz="1100" dirty="0"/>
                  <a:t> </a:t>
                </a:r>
                <a:r>
                  <a:rPr lang="de-DE" sz="1100" dirty="0" err="1"/>
                  <a:t>measurment</a:t>
                </a:r>
                <a:r>
                  <a:rPr lang="de-DE" sz="1100" dirty="0"/>
                  <a:t> </a:t>
                </a:r>
                <a:r>
                  <a:rPr lang="de-DE" sz="1100" dirty="0" err="1"/>
                  <a:t>range</a:t>
                </a:r>
                <a:r>
                  <a:rPr lang="de-DE" sz="1100" dirty="0"/>
                  <a:t>, </a:t>
                </a:r>
                <a:r>
                  <a:rPr lang="de-DE" sz="1100" dirty="0" err="1"/>
                  <a:t>mathematically</a:t>
                </a:r>
                <a:r>
                  <a:rPr lang="de-DE" sz="1100" dirty="0"/>
                  <a:t> </a:t>
                </a:r>
                <a:r>
                  <a:rPr lang="de-DE" sz="1100" dirty="0" err="1"/>
                  <a:t>defined</a:t>
                </a:r>
                <a:r>
                  <a:rPr lang="de-DE" sz="1100" dirty="0"/>
                  <a:t> </a:t>
                </a:r>
                <a:r>
                  <a:rPr lang="de-DE" sz="1100" dirty="0" err="1"/>
                  <a:t>as</a:t>
                </a:r>
                <a:r>
                  <a:rPr lang="de-DE" sz="1100" dirty="0"/>
                  <a:t>:</a:t>
                </a:r>
              </a:p>
              <a:p>
                <a:pPr marL="0" indent="0">
                  <a:buNone/>
                </a:pPr>
                <a14:m>
                  <m:oMathPara xmlns:m="http://schemas.openxmlformats.org/officeDocument/2006/math">
                    <m:oMathParaPr>
                      <m:jc m:val="centerGroup"/>
                    </m:oMathParaPr>
                    <m:oMath xmlns:m="http://schemas.openxmlformats.org/officeDocument/2006/math">
                      <m:func>
                        <m:funcPr>
                          <m:ctrlPr>
                            <a:rPr lang="pl-PL" sz="1100" i="1" smtClean="0">
                              <a:latin typeface="Cambria Math" panose="02040503050406030204" pitchFamily="18" charset="0"/>
                            </a:rPr>
                          </m:ctrlPr>
                        </m:funcPr>
                        <m:fName>
                          <m:limLow>
                            <m:limLowPr>
                              <m:ctrlPr>
                                <a:rPr lang="pl-PL" sz="1100" i="1" smtClean="0">
                                  <a:latin typeface="Cambria Math" panose="02040503050406030204" pitchFamily="18" charset="0"/>
                                </a:rPr>
                              </m:ctrlPr>
                            </m:limLowPr>
                            <m:e>
                              <m:r>
                                <m:rPr>
                                  <m:sty m:val="p"/>
                                </m:rPr>
                                <a:rPr lang="pl-PL" sz="1100" i="0" smtClean="0">
                                  <a:latin typeface="Cambria Math" panose="02040503050406030204" pitchFamily="18" charset="0"/>
                                </a:rPr>
                                <m:t>lim</m:t>
                              </m:r>
                            </m:e>
                            <m:lim>
                              <m:r>
                                <a:rPr lang="de-DE" sz="1100" b="0" i="1" smtClean="0">
                                  <a:latin typeface="Cambria Math" panose="02040503050406030204" pitchFamily="18" charset="0"/>
                                </a:rPr>
                                <m:t>𝐸</m:t>
                              </m:r>
                              <m:r>
                                <a:rPr lang="de-DE" sz="1100" b="0" i="1" smtClean="0">
                                  <a:latin typeface="Cambria Math" panose="02040503050406030204" pitchFamily="18" charset="0"/>
                                </a:rPr>
                                <m:t>→</m:t>
                              </m:r>
                              <m:sSubSup>
                                <m:sSubSupPr>
                                  <m:ctrlPr>
                                    <a:rPr lang="de-DE" sz="1100" b="0" i="1" smtClean="0">
                                      <a:latin typeface="Cambria Math" panose="02040503050406030204" pitchFamily="18" charset="0"/>
                                    </a:rPr>
                                  </m:ctrlPr>
                                </m:sSubSupPr>
                                <m:e>
                                  <m:r>
                                    <a:rPr lang="de-DE" sz="1100" b="0" i="1" smtClean="0">
                                      <a:latin typeface="Cambria Math" panose="02040503050406030204" pitchFamily="18" charset="0"/>
                                    </a:rPr>
                                    <m:t>𝐸</m:t>
                                  </m:r>
                                </m:e>
                                <m:sub>
                                  <m:r>
                                    <a:rPr lang="de-DE" sz="1100" b="0" i="1" smtClean="0">
                                      <a:latin typeface="Cambria Math" panose="02040503050406030204" pitchFamily="18" charset="0"/>
                                    </a:rPr>
                                    <m:t>0</m:t>
                                  </m:r>
                                </m:sub>
                                <m:sup>
                                  <m:r>
                                    <a:rPr lang="de-DE" sz="1100" b="0" i="1" smtClean="0">
                                      <a:latin typeface="Cambria Math" panose="02040503050406030204" pitchFamily="18" charset="0"/>
                                    </a:rPr>
                                    <m:t>−</m:t>
                                  </m:r>
                                </m:sup>
                              </m:sSubSup>
                            </m:lim>
                          </m:limLow>
                        </m:fName>
                        <m:e>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𝑓</m:t>
                              </m:r>
                            </m:e>
                            <m:sub>
                              <m:r>
                                <a:rPr lang="de-DE" sz="1100" b="0" i="1" smtClean="0">
                                  <a:latin typeface="Cambria Math" panose="02040503050406030204" pitchFamily="18" charset="0"/>
                                </a:rPr>
                                <m:t>𝑒𝑥𝑡𝑒𝑛𝑑𝑒𝑑</m:t>
                              </m:r>
                            </m:sub>
                          </m:sSub>
                          <m:r>
                            <a:rPr lang="de-DE" sz="1100" b="0" i="1" smtClean="0">
                              <a:latin typeface="Cambria Math" panose="02040503050406030204" pitchFamily="18" charset="0"/>
                            </a:rPr>
                            <m:t>(</m:t>
                          </m:r>
                          <m:r>
                            <a:rPr lang="de-DE" sz="1100" b="0" i="1" smtClean="0">
                              <a:latin typeface="Cambria Math" panose="02040503050406030204" pitchFamily="18" charset="0"/>
                            </a:rPr>
                            <m:t>𝐸</m:t>
                          </m:r>
                          <m:r>
                            <a:rPr lang="de-DE" sz="1100" b="0" i="1" smtClean="0">
                              <a:latin typeface="Cambria Math" panose="02040503050406030204" pitchFamily="18" charset="0"/>
                            </a:rPr>
                            <m:t>)</m:t>
                          </m:r>
                        </m:e>
                      </m:func>
                      <m:r>
                        <a:rPr lang="de-DE" sz="1100" b="0" i="1" smtClean="0">
                          <a:latin typeface="Cambria Math" panose="02040503050406030204" pitchFamily="18" charset="0"/>
                        </a:rPr>
                        <m:t>=</m:t>
                      </m:r>
                      <m:func>
                        <m:funcPr>
                          <m:ctrlPr>
                            <a:rPr lang="pl-PL" sz="1100" i="1">
                              <a:latin typeface="Cambria Math" panose="02040503050406030204" pitchFamily="18" charset="0"/>
                            </a:rPr>
                          </m:ctrlPr>
                        </m:funcPr>
                        <m:fName>
                          <m:limLow>
                            <m:limLowPr>
                              <m:ctrlPr>
                                <a:rPr lang="pl-PL" sz="1100" i="1">
                                  <a:latin typeface="Cambria Math" panose="02040503050406030204" pitchFamily="18" charset="0"/>
                                </a:rPr>
                              </m:ctrlPr>
                            </m:limLowPr>
                            <m:e>
                              <m:r>
                                <m:rPr>
                                  <m:sty m:val="p"/>
                                </m:rPr>
                                <a:rPr lang="pl-PL" sz="1100">
                                  <a:latin typeface="Cambria Math" panose="02040503050406030204" pitchFamily="18" charset="0"/>
                                </a:rPr>
                                <m:t>lim</m:t>
                              </m:r>
                            </m:e>
                            <m:lim>
                              <m:r>
                                <a:rPr lang="de-DE" sz="1100" i="1">
                                  <a:latin typeface="Cambria Math" panose="02040503050406030204" pitchFamily="18" charset="0"/>
                                </a:rPr>
                                <m:t>𝐸</m:t>
                              </m:r>
                              <m:r>
                                <a:rPr lang="de-DE" sz="1100" i="1">
                                  <a:latin typeface="Cambria Math" panose="02040503050406030204" pitchFamily="18" charset="0"/>
                                </a:rPr>
                                <m:t>→</m:t>
                              </m:r>
                              <m:sSubSup>
                                <m:sSubSupPr>
                                  <m:ctrlPr>
                                    <a:rPr lang="de-DE" sz="1100" i="1">
                                      <a:latin typeface="Cambria Math" panose="02040503050406030204" pitchFamily="18" charset="0"/>
                                    </a:rPr>
                                  </m:ctrlPr>
                                </m:sSubSupPr>
                                <m:e>
                                  <m:r>
                                    <a:rPr lang="de-DE" sz="1100" i="1">
                                      <a:latin typeface="Cambria Math" panose="02040503050406030204" pitchFamily="18" charset="0"/>
                                    </a:rPr>
                                    <m:t>𝐸</m:t>
                                  </m:r>
                                </m:e>
                                <m:sub>
                                  <m:r>
                                    <a:rPr lang="de-DE" sz="1100" i="1">
                                      <a:latin typeface="Cambria Math" panose="02040503050406030204" pitchFamily="18" charset="0"/>
                                    </a:rPr>
                                    <m:t>0</m:t>
                                  </m:r>
                                </m:sub>
                                <m:sup>
                                  <m:r>
                                    <a:rPr lang="de-DE" sz="1100" b="0" i="1" smtClean="0">
                                      <a:latin typeface="Cambria Math" panose="02040503050406030204" pitchFamily="18" charset="0"/>
                                    </a:rPr>
                                    <m:t>+</m:t>
                                  </m:r>
                                </m:sup>
                              </m:sSubSup>
                            </m:lim>
                          </m:limLow>
                        </m:fName>
                        <m:e>
                          <m:sSub>
                            <m:sSubPr>
                              <m:ctrlPr>
                                <a:rPr lang="de-DE" sz="1100" b="0" i="1" smtClean="0">
                                  <a:latin typeface="Cambria Math" panose="02040503050406030204" pitchFamily="18" charset="0"/>
                                </a:rPr>
                              </m:ctrlPr>
                            </m:sSubPr>
                            <m:e>
                              <m:r>
                                <a:rPr lang="de-DE" sz="1100" i="1">
                                  <a:latin typeface="Cambria Math" panose="02040503050406030204" pitchFamily="18" charset="0"/>
                                </a:rPr>
                                <m:t>𝑓</m:t>
                              </m:r>
                            </m:e>
                            <m:sub>
                              <m:r>
                                <a:rPr lang="de-DE" sz="1100" b="0" i="1" smtClean="0">
                                  <a:latin typeface="Cambria Math" panose="02040503050406030204" pitchFamily="18" charset="0"/>
                                </a:rPr>
                                <m:t>𝑒𝑥𝑝</m:t>
                              </m:r>
                            </m:sub>
                          </m:sSub>
                          <m:r>
                            <a:rPr lang="de-DE" sz="1100" i="1">
                              <a:latin typeface="Cambria Math" panose="02040503050406030204" pitchFamily="18" charset="0"/>
                            </a:rPr>
                            <m:t>(</m:t>
                          </m:r>
                          <m:r>
                            <a:rPr lang="de-DE" sz="1100" i="1">
                              <a:latin typeface="Cambria Math" panose="02040503050406030204" pitchFamily="18" charset="0"/>
                            </a:rPr>
                            <m:t>𝐸</m:t>
                          </m:r>
                          <m:r>
                            <a:rPr lang="de-DE" sz="1100" i="1">
                              <a:latin typeface="Cambria Math" panose="02040503050406030204" pitchFamily="18" charset="0"/>
                            </a:rPr>
                            <m:t>)</m:t>
                          </m:r>
                        </m:e>
                      </m:func>
                    </m:oMath>
                  </m:oMathPara>
                </a14:m>
                <a:endParaRPr lang="de-DE" sz="1100" dirty="0"/>
              </a:p>
              <a:p>
                <a:pPr marL="0" indent="0">
                  <a:buNone/>
                </a:pPr>
                <a14:m>
                  <m:oMathPara xmlns:m="http://schemas.openxmlformats.org/officeDocument/2006/math">
                    <m:oMathParaPr>
                      <m:jc m:val="centerGroup"/>
                    </m:oMathParaPr>
                    <m:oMath xmlns:m="http://schemas.openxmlformats.org/officeDocument/2006/math">
                      <m:func>
                        <m:funcPr>
                          <m:ctrlPr>
                            <a:rPr lang="pl-PL" sz="1100" i="1">
                              <a:latin typeface="Cambria Math" panose="02040503050406030204" pitchFamily="18" charset="0"/>
                            </a:rPr>
                          </m:ctrlPr>
                        </m:funcPr>
                        <m:fName>
                          <m:limLow>
                            <m:limLowPr>
                              <m:ctrlPr>
                                <a:rPr lang="pl-PL" sz="1100" i="1">
                                  <a:latin typeface="Cambria Math" panose="02040503050406030204" pitchFamily="18" charset="0"/>
                                </a:rPr>
                              </m:ctrlPr>
                            </m:limLowPr>
                            <m:e>
                              <m:r>
                                <m:rPr>
                                  <m:sty m:val="p"/>
                                </m:rPr>
                                <a:rPr lang="pl-PL" sz="1100">
                                  <a:latin typeface="Cambria Math" panose="02040503050406030204" pitchFamily="18" charset="0"/>
                                </a:rPr>
                                <m:t>lim</m:t>
                              </m:r>
                            </m:e>
                            <m:lim>
                              <m:r>
                                <a:rPr lang="de-DE" sz="1100" i="1">
                                  <a:latin typeface="Cambria Math" panose="02040503050406030204" pitchFamily="18" charset="0"/>
                                </a:rPr>
                                <m:t>𝐸</m:t>
                              </m:r>
                              <m:r>
                                <a:rPr lang="de-DE" sz="1100" i="1">
                                  <a:latin typeface="Cambria Math" panose="02040503050406030204" pitchFamily="18" charset="0"/>
                                </a:rPr>
                                <m:t>→</m:t>
                              </m:r>
                              <m:sSubSup>
                                <m:sSubSupPr>
                                  <m:ctrlPr>
                                    <a:rPr lang="de-DE" sz="1100" i="1">
                                      <a:latin typeface="Cambria Math" panose="02040503050406030204" pitchFamily="18" charset="0"/>
                                    </a:rPr>
                                  </m:ctrlPr>
                                </m:sSubSupPr>
                                <m:e>
                                  <m:r>
                                    <a:rPr lang="de-DE" sz="1100" i="1">
                                      <a:latin typeface="Cambria Math" panose="02040503050406030204" pitchFamily="18" charset="0"/>
                                    </a:rPr>
                                    <m:t>𝐸</m:t>
                                  </m:r>
                                </m:e>
                                <m:sub>
                                  <m:r>
                                    <a:rPr lang="de-DE" sz="1100" b="0" i="1" smtClean="0">
                                      <a:latin typeface="Cambria Math" panose="02040503050406030204" pitchFamily="18" charset="0"/>
                                    </a:rPr>
                                    <m:t>𝑒𝑛𝑑</m:t>
                                  </m:r>
                                </m:sub>
                                <m:sup>
                                  <m:r>
                                    <a:rPr lang="de-DE" sz="1100" b="0" i="1" smtClean="0">
                                      <a:latin typeface="Cambria Math" panose="02040503050406030204" pitchFamily="18" charset="0"/>
                                    </a:rPr>
                                    <m:t>+</m:t>
                                  </m:r>
                                </m:sup>
                              </m:sSubSup>
                            </m:lim>
                          </m:limLow>
                        </m:fName>
                        <m:e>
                          <m:sSub>
                            <m:sSubPr>
                              <m:ctrlPr>
                                <a:rPr lang="de-DE" sz="1100" i="1">
                                  <a:latin typeface="Cambria Math" panose="02040503050406030204" pitchFamily="18" charset="0"/>
                                </a:rPr>
                              </m:ctrlPr>
                            </m:sSubPr>
                            <m:e>
                              <m:r>
                                <a:rPr lang="de-DE" sz="1100" i="1">
                                  <a:latin typeface="Cambria Math" panose="02040503050406030204" pitchFamily="18" charset="0"/>
                                </a:rPr>
                                <m:t>𝑓</m:t>
                              </m:r>
                            </m:e>
                            <m:sub>
                              <m:r>
                                <a:rPr lang="de-DE" sz="1100" i="1">
                                  <a:latin typeface="Cambria Math" panose="02040503050406030204" pitchFamily="18" charset="0"/>
                                </a:rPr>
                                <m:t>𝑒𝑥𝑡𝑒𝑛𝑑𝑒𝑑</m:t>
                              </m:r>
                            </m:sub>
                          </m:sSub>
                          <m:r>
                            <a:rPr lang="de-DE" sz="1100" i="1">
                              <a:latin typeface="Cambria Math" panose="02040503050406030204" pitchFamily="18" charset="0"/>
                            </a:rPr>
                            <m:t>(</m:t>
                          </m:r>
                          <m:r>
                            <a:rPr lang="de-DE" sz="1100" i="1">
                              <a:latin typeface="Cambria Math" panose="02040503050406030204" pitchFamily="18" charset="0"/>
                            </a:rPr>
                            <m:t>𝐸</m:t>
                          </m:r>
                          <m:r>
                            <a:rPr lang="de-DE" sz="1100" i="1">
                              <a:latin typeface="Cambria Math" panose="02040503050406030204" pitchFamily="18" charset="0"/>
                            </a:rPr>
                            <m:t>)</m:t>
                          </m:r>
                        </m:e>
                      </m:func>
                      <m:r>
                        <a:rPr lang="de-DE" sz="1100" i="1">
                          <a:latin typeface="Cambria Math" panose="02040503050406030204" pitchFamily="18" charset="0"/>
                        </a:rPr>
                        <m:t>=</m:t>
                      </m:r>
                      <m:func>
                        <m:funcPr>
                          <m:ctrlPr>
                            <a:rPr lang="pl-PL" sz="1100" i="1">
                              <a:latin typeface="Cambria Math" panose="02040503050406030204" pitchFamily="18" charset="0"/>
                            </a:rPr>
                          </m:ctrlPr>
                        </m:funcPr>
                        <m:fName>
                          <m:limLow>
                            <m:limLowPr>
                              <m:ctrlPr>
                                <a:rPr lang="pl-PL" sz="1100" i="1">
                                  <a:latin typeface="Cambria Math" panose="02040503050406030204" pitchFamily="18" charset="0"/>
                                </a:rPr>
                              </m:ctrlPr>
                            </m:limLowPr>
                            <m:e>
                              <m:r>
                                <m:rPr>
                                  <m:sty m:val="p"/>
                                </m:rPr>
                                <a:rPr lang="pl-PL" sz="1100">
                                  <a:latin typeface="Cambria Math" panose="02040503050406030204" pitchFamily="18" charset="0"/>
                                </a:rPr>
                                <m:t>lim</m:t>
                              </m:r>
                            </m:e>
                            <m:lim>
                              <m:r>
                                <a:rPr lang="de-DE" sz="1100" i="1">
                                  <a:latin typeface="Cambria Math" panose="02040503050406030204" pitchFamily="18" charset="0"/>
                                </a:rPr>
                                <m:t>𝐸</m:t>
                              </m:r>
                              <m:r>
                                <a:rPr lang="de-DE" sz="1100" i="1">
                                  <a:latin typeface="Cambria Math" panose="02040503050406030204" pitchFamily="18" charset="0"/>
                                </a:rPr>
                                <m:t>→</m:t>
                              </m:r>
                              <m:sSubSup>
                                <m:sSubSupPr>
                                  <m:ctrlPr>
                                    <a:rPr lang="de-DE" sz="1100" i="1">
                                      <a:latin typeface="Cambria Math" panose="02040503050406030204" pitchFamily="18" charset="0"/>
                                    </a:rPr>
                                  </m:ctrlPr>
                                </m:sSubSupPr>
                                <m:e>
                                  <m:r>
                                    <a:rPr lang="de-DE" sz="1100" i="1">
                                      <a:latin typeface="Cambria Math" panose="02040503050406030204" pitchFamily="18" charset="0"/>
                                    </a:rPr>
                                    <m:t>𝐸</m:t>
                                  </m:r>
                                </m:e>
                                <m:sub>
                                  <m:r>
                                    <a:rPr lang="de-DE" sz="1100" b="0" i="1" smtClean="0">
                                      <a:latin typeface="Cambria Math" panose="02040503050406030204" pitchFamily="18" charset="0"/>
                                    </a:rPr>
                                    <m:t>𝑒𝑛𝑑</m:t>
                                  </m:r>
                                </m:sub>
                                <m:sup>
                                  <m:r>
                                    <a:rPr lang="de-DE" sz="1100" b="0" i="1" smtClean="0">
                                      <a:latin typeface="Cambria Math" panose="02040503050406030204" pitchFamily="18" charset="0"/>
                                    </a:rPr>
                                    <m:t>−</m:t>
                                  </m:r>
                                </m:sup>
                              </m:sSubSup>
                            </m:lim>
                          </m:limLow>
                        </m:fName>
                        <m:e>
                          <m:sSub>
                            <m:sSubPr>
                              <m:ctrlPr>
                                <a:rPr lang="de-DE" sz="1100" i="1">
                                  <a:latin typeface="Cambria Math" panose="02040503050406030204" pitchFamily="18" charset="0"/>
                                </a:rPr>
                              </m:ctrlPr>
                            </m:sSubPr>
                            <m:e>
                              <m:r>
                                <a:rPr lang="de-DE" sz="1100" i="1">
                                  <a:latin typeface="Cambria Math" panose="02040503050406030204" pitchFamily="18" charset="0"/>
                                </a:rPr>
                                <m:t>𝑓</m:t>
                              </m:r>
                            </m:e>
                            <m:sub>
                              <m:r>
                                <a:rPr lang="de-DE" sz="1100" i="1">
                                  <a:latin typeface="Cambria Math" panose="02040503050406030204" pitchFamily="18" charset="0"/>
                                </a:rPr>
                                <m:t>𝑒𝑥𝑝</m:t>
                              </m:r>
                            </m:sub>
                          </m:sSub>
                          <m:r>
                            <a:rPr lang="de-DE" sz="1100" i="1">
                              <a:latin typeface="Cambria Math" panose="02040503050406030204" pitchFamily="18" charset="0"/>
                            </a:rPr>
                            <m:t>(</m:t>
                          </m:r>
                          <m:r>
                            <a:rPr lang="de-DE" sz="1100" i="1">
                              <a:latin typeface="Cambria Math" panose="02040503050406030204" pitchFamily="18" charset="0"/>
                            </a:rPr>
                            <m:t>𝐸</m:t>
                          </m:r>
                          <m:r>
                            <a:rPr lang="de-DE" sz="1100" i="1">
                              <a:latin typeface="Cambria Math" panose="02040503050406030204" pitchFamily="18" charset="0"/>
                            </a:rPr>
                            <m:t>)</m:t>
                          </m:r>
                        </m:e>
                      </m:func>
                    </m:oMath>
                  </m:oMathPara>
                </a14:m>
                <a:endParaRPr lang="de-DE" sz="1100" dirty="0"/>
              </a:p>
              <a:p>
                <a:pPr marL="0" indent="0">
                  <a:buNone/>
                </a:pPr>
                <a:r>
                  <a:rPr lang="de-DE" sz="1100" dirty="0" err="1"/>
                  <a:t>No</a:t>
                </a:r>
                <a:r>
                  <a:rPr lang="de-DE" sz="1100" dirty="0"/>
                  <a:t> </a:t>
                </a:r>
                <a:r>
                  <a:rPr lang="de-DE" sz="1100" dirty="0" err="1"/>
                  <a:t>assumption</a:t>
                </a:r>
                <a:r>
                  <a:rPr lang="de-DE" sz="1100" dirty="0"/>
                  <a:t> </a:t>
                </a:r>
                <a:r>
                  <a:rPr lang="de-DE" sz="1100" dirty="0" err="1"/>
                  <a:t>were</a:t>
                </a:r>
                <a:r>
                  <a:rPr lang="de-DE" sz="1100" dirty="0"/>
                  <a:t> </a:t>
                </a:r>
                <a:r>
                  <a:rPr lang="de-DE" sz="1100" dirty="0" err="1"/>
                  <a:t>made</a:t>
                </a:r>
                <a:r>
                  <a:rPr lang="de-DE" sz="1100" dirty="0"/>
                  <a:t> </a:t>
                </a:r>
                <a:r>
                  <a:rPr lang="de-DE" sz="1100" dirty="0" err="1"/>
                  <a:t>for</a:t>
                </a:r>
                <a:r>
                  <a:rPr lang="de-DE" sz="1100" dirty="0"/>
                  <a:t> </a:t>
                </a:r>
                <a:r>
                  <a:rPr lang="de-DE" sz="1100" dirty="0" err="1"/>
                  <a:t>the</a:t>
                </a:r>
                <a:r>
                  <a:rPr lang="de-DE" sz="1100" dirty="0"/>
                  <a:t> </a:t>
                </a:r>
                <a:r>
                  <a:rPr lang="de-DE" sz="1100" dirty="0" err="1"/>
                  <a:t>data</a:t>
                </a:r>
                <a:r>
                  <a:rPr lang="de-DE" sz="1100" dirty="0"/>
                  <a:t> at infinite </a:t>
                </a:r>
                <a:r>
                  <a:rPr lang="de-DE" sz="1100" dirty="0" err="1"/>
                  <a:t>frequency</a:t>
                </a:r>
                <a:r>
                  <a:rPr lang="de-DE" sz="1100" dirty="0"/>
                  <a:t>, </a:t>
                </a:r>
                <a:r>
                  <a:rPr lang="de-DE" sz="1100" dirty="0" err="1"/>
                  <a:t>only</a:t>
                </a:r>
                <a:r>
                  <a:rPr lang="de-DE" sz="1100" dirty="0"/>
                  <a:t> at </a:t>
                </a:r>
                <a:r>
                  <a:rPr lang="de-DE" sz="1100" dirty="0" err="1"/>
                  <a:t>the</a:t>
                </a:r>
                <a:r>
                  <a:rPr lang="de-DE" sz="1100" dirty="0"/>
                  <a:t> </a:t>
                </a:r>
                <a:r>
                  <a:rPr lang="de-DE" sz="1100" dirty="0" err="1"/>
                  <a:t>range</a:t>
                </a:r>
                <a:r>
                  <a:rPr lang="de-DE" sz="1100" dirty="0"/>
                  <a:t> </a:t>
                </a:r>
                <a:r>
                  <a:rPr lang="de-DE" sz="1100" dirty="0" err="1"/>
                  <a:t>boarders</a:t>
                </a:r>
                <a:r>
                  <a:rPr lang="de-DE" sz="1100" dirty="0"/>
                  <a:t>. The </a:t>
                </a:r>
                <a:r>
                  <a:rPr lang="de-DE" sz="1100" dirty="0" err="1"/>
                  <a:t>graphs</a:t>
                </a:r>
                <a:r>
                  <a:rPr lang="de-DE" sz="1100" dirty="0"/>
                  <a:t> on </a:t>
                </a:r>
                <a:r>
                  <a:rPr lang="de-DE" sz="1100" dirty="0" err="1"/>
                  <a:t>the</a:t>
                </a:r>
                <a:r>
                  <a:rPr lang="de-DE" sz="1100" dirty="0"/>
                  <a:t> </a:t>
                </a:r>
                <a:r>
                  <a:rPr lang="de-DE" sz="1100" dirty="0" err="1"/>
                  <a:t>right</a:t>
                </a:r>
                <a:r>
                  <a:rPr lang="de-DE" sz="1100" dirty="0"/>
                  <a:t> </a:t>
                </a:r>
                <a:r>
                  <a:rPr lang="de-DE" sz="1100" dirty="0" err="1"/>
                  <a:t>side</a:t>
                </a:r>
                <a:r>
                  <a:rPr lang="de-DE" sz="1100" dirty="0"/>
                  <a:t> </a:t>
                </a:r>
                <a:r>
                  <a:rPr lang="de-DE" sz="1100" dirty="0" err="1"/>
                  <a:t>show</a:t>
                </a:r>
                <a:r>
                  <a:rPr lang="de-DE" sz="1100" dirty="0"/>
                  <a:t> </a:t>
                </a:r>
                <a:r>
                  <a:rPr lang="de-DE" sz="1100" dirty="0" err="1"/>
                  <a:t>the</a:t>
                </a:r>
                <a:r>
                  <a:rPr lang="de-DE" sz="1100" dirty="0"/>
                  <a:t> fit </a:t>
                </a:r>
                <a:r>
                  <a:rPr lang="de-DE" sz="1100" dirty="0" err="1"/>
                  <a:t>procedure</a:t>
                </a:r>
                <a:r>
                  <a:rPr lang="de-DE" sz="1100" dirty="0"/>
                  <a:t> </a:t>
                </a:r>
                <a:r>
                  <a:rPr lang="de-DE" sz="1100" dirty="0" err="1"/>
                  <a:t>for</a:t>
                </a:r>
                <a:r>
                  <a:rPr lang="de-DE" sz="1100" dirty="0"/>
                  <a:t> </a:t>
                </a:r>
                <a:r>
                  <a:rPr lang="de-DE" sz="1100" dirty="0" err="1"/>
                  <a:t>the</a:t>
                </a:r>
                <a:r>
                  <a:rPr lang="de-DE" sz="1100" dirty="0"/>
                  <a:t> </a:t>
                </a:r>
                <a:r>
                  <a:rPr lang="de-DE" sz="1100" dirty="0" err="1"/>
                  <a:t>refractive</a:t>
                </a:r>
                <a:r>
                  <a:rPr lang="de-DE" sz="1100" dirty="0"/>
                  <a:t> </a:t>
                </a:r>
                <a:r>
                  <a:rPr lang="de-DE" sz="1100" dirty="0" err="1"/>
                  <a:t>index</a:t>
                </a:r>
                <a:r>
                  <a:rPr lang="de-DE" sz="1100" dirty="0"/>
                  <a:t> </a:t>
                </a:r>
                <a:r>
                  <a:rPr lang="de-DE" sz="1100" dirty="0" err="1"/>
                  <a:t>and</a:t>
                </a:r>
                <a:r>
                  <a:rPr lang="de-DE" sz="1100" dirty="0"/>
                  <a:t> </a:t>
                </a:r>
                <a:r>
                  <a:rPr lang="de-DE" sz="1100" dirty="0" err="1"/>
                  <a:t>the</a:t>
                </a:r>
                <a:r>
                  <a:rPr lang="de-DE" sz="1100" dirty="0"/>
                  <a:t> </a:t>
                </a:r>
                <a:r>
                  <a:rPr lang="de-DE" sz="1100" dirty="0" err="1"/>
                  <a:t>extrapolated</a:t>
                </a:r>
                <a:r>
                  <a:rPr lang="de-DE" sz="1100" dirty="0"/>
                  <a:t> </a:t>
                </a:r>
                <a:r>
                  <a:rPr lang="de-DE" sz="1100" dirty="0" err="1"/>
                  <a:t>data</a:t>
                </a:r>
                <a:r>
                  <a:rPr lang="de-DE" sz="1100" dirty="0"/>
                  <a:t> (</a:t>
                </a:r>
                <a:r>
                  <a:rPr lang="de-DE" sz="1100" dirty="0" err="1"/>
                  <a:t>the</a:t>
                </a:r>
                <a:r>
                  <a:rPr lang="de-DE" sz="1100" dirty="0"/>
                  <a:t> </a:t>
                </a:r>
                <a:r>
                  <a:rPr lang="de-DE" sz="1100" dirty="0" err="1"/>
                  <a:t>data</a:t>
                </a:r>
                <a:r>
                  <a:rPr lang="de-DE" sz="1100" dirty="0"/>
                  <a:t> </a:t>
                </a:r>
                <a:r>
                  <a:rPr lang="de-DE" sz="1100" dirty="0" err="1"/>
                  <a:t>is</a:t>
                </a:r>
                <a:r>
                  <a:rPr lang="de-DE" sz="1100" dirty="0"/>
                  <a:t> </a:t>
                </a:r>
                <a:r>
                  <a:rPr lang="de-DE" sz="1100" dirty="0" err="1"/>
                  <a:t>extrapolated</a:t>
                </a:r>
                <a:r>
                  <a:rPr lang="de-DE" sz="1100" dirty="0"/>
                  <a:t> </a:t>
                </a:r>
                <a:r>
                  <a:rPr lang="de-DE" sz="1100" dirty="0" err="1"/>
                  <a:t>to</a:t>
                </a:r>
                <a:r>
                  <a:rPr lang="de-DE" sz="1100" dirty="0"/>
                  <a:t> a larger </a:t>
                </a:r>
                <a:r>
                  <a:rPr lang="de-DE" sz="1100" dirty="0" err="1"/>
                  <a:t>energy</a:t>
                </a:r>
                <a:r>
                  <a:rPr lang="de-DE" sz="1100" dirty="0"/>
                  <a:t> </a:t>
                </a:r>
                <a:r>
                  <a:rPr lang="de-DE" sz="1100" dirty="0" err="1"/>
                  <a:t>range</a:t>
                </a:r>
                <a:r>
                  <a:rPr lang="de-DE" sz="1100" dirty="0"/>
                  <a:t>, but </a:t>
                </a:r>
                <a:r>
                  <a:rPr lang="de-DE" sz="1100" dirty="0" err="1"/>
                  <a:t>for</a:t>
                </a:r>
                <a:r>
                  <a:rPr lang="de-DE" sz="1100" dirty="0"/>
                  <a:t> </a:t>
                </a:r>
                <a:r>
                  <a:rPr lang="de-DE" sz="1100" dirty="0" err="1"/>
                  <a:t>presenting</a:t>
                </a:r>
                <a:r>
                  <a:rPr lang="de-DE" sz="1100" dirty="0"/>
                  <a:t> </a:t>
                </a:r>
                <a:r>
                  <a:rPr lang="de-DE" sz="1100" dirty="0" err="1"/>
                  <a:t>the</a:t>
                </a:r>
                <a:r>
                  <a:rPr lang="de-DE" sz="1100" dirty="0"/>
                  <a:t> </a:t>
                </a:r>
                <a:r>
                  <a:rPr lang="de-DE" sz="1100" dirty="0" err="1"/>
                  <a:t>extrapolating</a:t>
                </a:r>
                <a:r>
                  <a:rPr lang="de-DE" sz="1100" dirty="0"/>
                  <a:t> </a:t>
                </a:r>
                <a:r>
                  <a:rPr lang="de-DE" sz="1100" dirty="0" err="1"/>
                  <a:t>process</a:t>
                </a:r>
                <a:r>
                  <a:rPr lang="de-DE" sz="1100" dirty="0"/>
                  <a:t> </a:t>
                </a:r>
                <a:r>
                  <a:rPr lang="de-DE" sz="1100" dirty="0" err="1"/>
                  <a:t>it</a:t>
                </a:r>
                <a:r>
                  <a:rPr lang="de-DE" sz="1100" dirty="0"/>
                  <a:t> was </a:t>
                </a:r>
                <a:r>
                  <a:rPr lang="de-DE" sz="1100" dirty="0" err="1"/>
                  <a:t>cut</a:t>
                </a:r>
                <a:r>
                  <a:rPr lang="de-DE" sz="1100" dirty="0"/>
                  <a:t> </a:t>
                </a:r>
                <a:r>
                  <a:rPr lang="de-DE" sz="1100" dirty="0" err="1"/>
                  <a:t>to</a:t>
                </a:r>
                <a:r>
                  <a:rPr lang="de-DE" sz="1100" dirty="0"/>
                  <a:t> a </a:t>
                </a:r>
                <a:r>
                  <a:rPr lang="de-DE" sz="1100" dirty="0" err="1"/>
                  <a:t>smaller</a:t>
                </a:r>
                <a:r>
                  <a:rPr lang="de-DE" sz="1100" dirty="0"/>
                  <a:t> </a:t>
                </a:r>
                <a:r>
                  <a:rPr lang="de-DE" sz="1100" dirty="0" err="1"/>
                  <a:t>region</a:t>
                </a:r>
                <a:r>
                  <a:rPr lang="de-DE" sz="1100" dirty="0"/>
                  <a:t>).</a:t>
                </a:r>
              </a:p>
              <a:p>
                <a:pPr marL="0" indent="0">
                  <a:buNone/>
                </a:pPr>
                <a:r>
                  <a:rPr lang="de-DE" sz="1100" dirty="0"/>
                  <a:t>	This KKT </a:t>
                </a:r>
                <a:r>
                  <a:rPr lang="de-DE" sz="1100" dirty="0" err="1"/>
                  <a:t>extending</a:t>
                </a:r>
                <a:r>
                  <a:rPr lang="de-DE" sz="1100" dirty="0"/>
                  <a:t> </a:t>
                </a:r>
                <a:r>
                  <a:rPr lang="de-DE" sz="1100" dirty="0" err="1"/>
                  <a:t>scheme</a:t>
                </a:r>
                <a:r>
                  <a:rPr lang="de-DE" sz="1100" dirty="0"/>
                  <a:t> </a:t>
                </a:r>
                <a:r>
                  <a:rPr lang="de-DE" sz="1100" dirty="0" err="1"/>
                  <a:t>give</a:t>
                </a:r>
                <a:r>
                  <a:rPr lang="de-DE" sz="1100" dirty="0"/>
                  <a:t> </a:t>
                </a:r>
                <a:r>
                  <a:rPr lang="de-DE" sz="1100" dirty="0" err="1"/>
                  <a:t>reasonable</a:t>
                </a:r>
                <a:r>
                  <a:rPr lang="de-DE" sz="1100" dirty="0"/>
                  <a:t> </a:t>
                </a:r>
                <a:r>
                  <a:rPr lang="de-DE" sz="1100" dirty="0" err="1"/>
                  <a:t>results</a:t>
                </a:r>
                <a:r>
                  <a:rPr lang="de-DE" sz="1100" dirty="0"/>
                  <a:t> </a:t>
                </a:r>
                <a:r>
                  <a:rPr lang="de-DE" sz="1100" dirty="0" err="1"/>
                  <a:t>which</a:t>
                </a:r>
                <a:r>
                  <a:rPr lang="de-DE" sz="1100" dirty="0"/>
                  <a:t> </a:t>
                </a:r>
                <a:r>
                  <a:rPr lang="de-DE" sz="1100" dirty="0" err="1"/>
                  <a:t>are</a:t>
                </a:r>
                <a:r>
                  <a:rPr lang="de-DE" sz="1100" dirty="0"/>
                  <a:t> </a:t>
                </a:r>
                <a:r>
                  <a:rPr lang="de-DE" sz="1100" dirty="0" err="1"/>
                  <a:t>shown</a:t>
                </a:r>
                <a:r>
                  <a:rPr lang="de-DE" sz="1100" dirty="0"/>
                  <a:t> in </a:t>
                </a:r>
                <a:r>
                  <a:rPr lang="de-DE" sz="1100" dirty="0" err="1"/>
                  <a:t>the</a:t>
                </a:r>
                <a:r>
                  <a:rPr lang="de-DE" sz="1100" dirty="0"/>
                  <a:t> </a:t>
                </a:r>
                <a:r>
                  <a:rPr lang="de-DE" sz="1100" dirty="0" err="1"/>
                  <a:t>next</a:t>
                </a:r>
                <a:r>
                  <a:rPr lang="de-DE" sz="1100" dirty="0"/>
                  <a:t> </a:t>
                </a:r>
                <a:r>
                  <a:rPr lang="de-DE" sz="1100" dirty="0" err="1"/>
                  <a:t>slides</a:t>
                </a:r>
                <a:r>
                  <a:rPr lang="de-DE" sz="1100" dirty="0"/>
                  <a:t>. </a:t>
                </a:r>
                <a:r>
                  <a:rPr lang="de-DE" sz="1100" dirty="0" err="1"/>
                  <a:t>There</a:t>
                </a:r>
                <a:r>
                  <a:rPr lang="de-DE" sz="1100" dirty="0"/>
                  <a:t> </a:t>
                </a:r>
                <a:r>
                  <a:rPr lang="de-DE" sz="1100" dirty="0" err="1"/>
                  <a:t>exist</a:t>
                </a:r>
                <a:r>
                  <a:rPr lang="de-DE" sz="1100" dirty="0"/>
                  <a:t> </a:t>
                </a:r>
                <a:r>
                  <a:rPr lang="de-DE" sz="1100" dirty="0" err="1"/>
                  <a:t>other</a:t>
                </a:r>
                <a:r>
                  <a:rPr lang="de-DE" sz="1100" dirty="0"/>
                  <a:t> </a:t>
                </a:r>
                <a:r>
                  <a:rPr lang="de-DE" sz="1100" dirty="0" err="1"/>
                  <a:t>solutions</a:t>
                </a:r>
                <a:r>
                  <a:rPr lang="de-DE" sz="1100" dirty="0"/>
                  <a:t> </a:t>
                </a:r>
                <a:r>
                  <a:rPr lang="de-DE" sz="1100" dirty="0" err="1"/>
                  <a:t>to</a:t>
                </a:r>
                <a:r>
                  <a:rPr lang="de-DE" sz="1100" dirty="0"/>
                  <a:t> </a:t>
                </a:r>
                <a:r>
                  <a:rPr lang="de-DE" sz="1100" dirty="0" err="1"/>
                  <a:t>this</a:t>
                </a:r>
                <a:r>
                  <a:rPr lang="de-DE" sz="1100" dirty="0"/>
                  <a:t> </a:t>
                </a:r>
                <a:r>
                  <a:rPr lang="de-DE" sz="1100" dirty="0" err="1"/>
                  <a:t>problem</a:t>
                </a:r>
                <a:r>
                  <a:rPr lang="de-DE" sz="1100" dirty="0"/>
                  <a:t>, such </a:t>
                </a:r>
                <a:r>
                  <a:rPr lang="de-DE" sz="1100" dirty="0" err="1"/>
                  <a:t>as</a:t>
                </a:r>
                <a:r>
                  <a:rPr lang="de-DE" sz="1100" dirty="0"/>
                  <a:t>:</a:t>
                </a:r>
              </a:p>
              <a:p>
                <a:r>
                  <a:rPr lang="de-DE" sz="1100" dirty="0" err="1"/>
                  <a:t>Using</a:t>
                </a:r>
                <a:r>
                  <a:rPr lang="de-DE" sz="1100" dirty="0"/>
                  <a:t> Fourier Transform </a:t>
                </a:r>
                <a:r>
                  <a:rPr lang="de-DE" sz="1100" dirty="0" err="1"/>
                  <a:t>analysis</a:t>
                </a:r>
                <a:r>
                  <a:rPr lang="de-DE" sz="1100" dirty="0"/>
                  <a:t> [4]</a:t>
                </a:r>
                <a:br>
                  <a:rPr lang="de-DE" sz="1100" dirty="0"/>
                </a:br>
                <a:r>
                  <a:rPr lang="de-DE" sz="1100" dirty="0"/>
                  <a:t>- A </a:t>
                </a:r>
                <a:r>
                  <a:rPr lang="de-DE" sz="1100" dirty="0" err="1"/>
                  <a:t>relation</a:t>
                </a:r>
                <a:r>
                  <a:rPr lang="de-DE" sz="1100" dirty="0"/>
                  <a:t> </a:t>
                </a:r>
                <a:r>
                  <a:rPr lang="de-DE" sz="1100" dirty="0" err="1"/>
                  <a:t>for</a:t>
                </a:r>
                <a:r>
                  <a:rPr lang="de-DE" sz="1100" dirty="0"/>
                  <a:t> </a:t>
                </a:r>
                <a:r>
                  <a:rPr lang="de-DE" sz="1100" dirty="0" err="1"/>
                  <a:t>the</a:t>
                </a:r>
                <a:r>
                  <a:rPr lang="de-DE" sz="1100" dirty="0"/>
                  <a:t> Kramers-</a:t>
                </a:r>
                <a:r>
                  <a:rPr lang="de-DE" sz="1100" dirty="0" err="1"/>
                  <a:t>Kronig</a:t>
                </a:r>
                <a:r>
                  <a:rPr lang="de-DE" sz="1100" dirty="0"/>
                  <a:t> </a:t>
                </a:r>
                <a:r>
                  <a:rPr lang="de-DE" sz="1100" dirty="0" err="1"/>
                  <a:t>with</a:t>
                </a:r>
                <a:r>
                  <a:rPr lang="de-DE" sz="1100" dirty="0"/>
                  <a:t> </a:t>
                </a:r>
                <a:r>
                  <a:rPr lang="de-DE" sz="1100" dirty="0" err="1"/>
                  <a:t>the</a:t>
                </a:r>
                <a:r>
                  <a:rPr lang="de-DE" sz="1100" dirty="0"/>
                  <a:t> Fourier-Series </a:t>
                </a:r>
                <a:r>
                  <a:rPr lang="de-DE" sz="1100" dirty="0" err="1"/>
                  <a:t>coeffient</a:t>
                </a:r>
                <a:r>
                  <a:rPr lang="de-DE" sz="1100" dirty="0"/>
                  <a:t> </a:t>
                </a:r>
                <a:r>
                  <a:rPr lang="de-DE" sz="1100" dirty="0" err="1"/>
                  <a:t>is</a:t>
                </a:r>
                <a:r>
                  <a:rPr lang="de-DE" sz="1100" dirty="0"/>
                  <a:t> </a:t>
                </a:r>
                <a:r>
                  <a:rPr lang="de-DE" sz="1100" dirty="0" err="1"/>
                  <a:t>derived</a:t>
                </a:r>
                <a:r>
                  <a:rPr lang="de-DE" sz="1100" dirty="0"/>
                  <a:t> in </a:t>
                </a:r>
                <a:r>
                  <a:rPr lang="de-DE" sz="1100" dirty="0" err="1"/>
                  <a:t>this</a:t>
                </a:r>
                <a:r>
                  <a:rPr lang="de-DE" sz="1100" dirty="0"/>
                  <a:t> </a:t>
                </a:r>
                <a:r>
                  <a:rPr lang="de-DE" sz="1100" dirty="0" err="1"/>
                  <a:t>paper</a:t>
                </a:r>
                <a:r>
                  <a:rPr lang="de-DE" sz="1100" dirty="0"/>
                  <a:t>. </a:t>
                </a:r>
                <a:r>
                  <a:rPr lang="de-DE" sz="1100" dirty="0" err="1"/>
                  <a:t>Knowing</a:t>
                </a:r>
                <a:r>
                  <a:rPr lang="de-DE" sz="1100" dirty="0"/>
                  <a:t> </a:t>
                </a:r>
                <a:r>
                  <a:rPr lang="de-DE" sz="1100" dirty="0" err="1"/>
                  <a:t>those</a:t>
                </a:r>
                <a:r>
                  <a:rPr lang="de-DE" sz="1100" dirty="0"/>
                  <a:t> </a:t>
                </a:r>
                <a:r>
                  <a:rPr lang="de-DE" sz="1100" dirty="0" err="1"/>
                  <a:t>coefficients</a:t>
                </a:r>
                <a:r>
                  <a:rPr lang="de-DE" sz="1100" dirty="0"/>
                  <a:t> </a:t>
                </a:r>
                <a:r>
                  <a:rPr lang="de-DE" sz="1100" dirty="0" err="1"/>
                  <a:t>yields</a:t>
                </a:r>
                <a:r>
                  <a:rPr lang="de-DE" sz="1100" dirty="0"/>
                  <a:t> </a:t>
                </a:r>
                <a:r>
                  <a:rPr lang="de-DE" sz="1100" dirty="0" err="1"/>
                  <a:t>directly</a:t>
                </a:r>
                <a:r>
                  <a:rPr lang="de-DE" sz="1100" dirty="0"/>
                  <a:t> </a:t>
                </a:r>
                <a:r>
                  <a:rPr lang="de-DE" sz="1100" dirty="0" err="1"/>
                  <a:t>to</a:t>
                </a:r>
                <a:r>
                  <a:rPr lang="de-DE" sz="1100" dirty="0"/>
                  <a:t> </a:t>
                </a:r>
                <a:r>
                  <a:rPr lang="de-DE" sz="1100" dirty="0" err="1"/>
                  <a:t>the</a:t>
                </a:r>
                <a:r>
                  <a:rPr lang="de-DE" sz="1100" dirty="0"/>
                  <a:t> KK </a:t>
                </a:r>
                <a:r>
                  <a:rPr lang="de-DE" sz="1100" dirty="0" err="1"/>
                  <a:t>transformed</a:t>
                </a:r>
                <a:r>
                  <a:rPr lang="de-DE" sz="1100" dirty="0"/>
                  <a:t> </a:t>
                </a:r>
                <a:r>
                  <a:rPr lang="de-DE" sz="1100" dirty="0" err="1"/>
                  <a:t>curve</a:t>
                </a:r>
                <a:r>
                  <a:rPr lang="de-DE" sz="1100" dirty="0"/>
                  <a:t>. This </a:t>
                </a:r>
                <a:r>
                  <a:rPr lang="de-DE" sz="1100" dirty="0" err="1"/>
                  <a:t>method</a:t>
                </a:r>
                <a:r>
                  <a:rPr lang="de-DE" sz="1100" dirty="0"/>
                  <a:t> </a:t>
                </a:r>
                <a:r>
                  <a:rPr lang="de-DE" sz="1100" dirty="0" err="1"/>
                  <a:t>reduces</a:t>
                </a:r>
                <a:r>
                  <a:rPr lang="de-DE" sz="1100" dirty="0"/>
                  <a:t> </a:t>
                </a:r>
                <a:r>
                  <a:rPr lang="de-DE" sz="1100" dirty="0" err="1"/>
                  <a:t>the</a:t>
                </a:r>
                <a:r>
                  <a:rPr lang="de-DE" sz="1100" dirty="0"/>
                  <a:t> </a:t>
                </a:r>
                <a:r>
                  <a:rPr lang="de-DE" sz="1100" dirty="0" err="1"/>
                  <a:t>edge</a:t>
                </a:r>
                <a:r>
                  <a:rPr lang="de-DE" sz="1100" dirty="0"/>
                  <a:t> </a:t>
                </a:r>
                <a:r>
                  <a:rPr lang="de-DE" sz="1100" dirty="0" err="1"/>
                  <a:t>effect,m</a:t>
                </a:r>
                <a:r>
                  <a:rPr lang="de-DE" sz="1100" dirty="0"/>
                  <a:t> but </a:t>
                </a:r>
                <a:r>
                  <a:rPr lang="de-DE" sz="1100" dirty="0" err="1"/>
                  <a:t>didn‘t</a:t>
                </a:r>
                <a:r>
                  <a:rPr lang="de-DE" sz="1100" dirty="0"/>
                  <a:t> </a:t>
                </a:r>
                <a:r>
                  <a:rPr lang="de-DE" sz="1100" dirty="0" err="1"/>
                  <a:t>get</a:t>
                </a:r>
                <a:r>
                  <a:rPr lang="de-DE" sz="1100" dirty="0"/>
                  <a:t> </a:t>
                </a:r>
                <a:r>
                  <a:rPr lang="de-DE" sz="1100" dirty="0" err="1"/>
                  <a:t>rid</a:t>
                </a:r>
                <a:r>
                  <a:rPr lang="de-DE" sz="1100" dirty="0"/>
                  <a:t> </a:t>
                </a:r>
                <a:r>
                  <a:rPr lang="de-DE" sz="1100" dirty="0" err="1"/>
                  <a:t>of</a:t>
                </a:r>
                <a:r>
                  <a:rPr lang="de-DE" sz="1100" dirty="0"/>
                  <a:t> it.</a:t>
                </a:r>
              </a:p>
              <a:p>
                <a:r>
                  <a:rPr lang="de-DE" sz="1100" dirty="0" err="1"/>
                  <a:t>Using</a:t>
                </a:r>
                <a:r>
                  <a:rPr lang="de-DE" sz="1100" dirty="0"/>
                  <a:t> a simple </a:t>
                </a:r>
                <a:r>
                  <a:rPr lang="de-DE" sz="1100" dirty="0" err="1"/>
                  <a:t>lorentzian</a:t>
                </a:r>
                <a:r>
                  <a:rPr lang="de-DE" sz="1100" dirty="0"/>
                  <a:t> </a:t>
                </a:r>
                <a:r>
                  <a:rPr lang="de-DE" sz="1100" dirty="0" err="1"/>
                  <a:t>curve</a:t>
                </a:r>
                <a:r>
                  <a:rPr lang="de-DE" sz="1100" dirty="0"/>
                  <a:t> </a:t>
                </a:r>
                <a:r>
                  <a:rPr lang="de-DE" sz="1100" dirty="0" err="1"/>
                  <a:t>beyond</a:t>
                </a:r>
                <a:r>
                  <a:rPr lang="de-DE" sz="1100" dirty="0"/>
                  <a:t> </a:t>
                </a:r>
                <a:r>
                  <a:rPr lang="de-DE" sz="1100" dirty="0" err="1"/>
                  <a:t>the</a:t>
                </a:r>
                <a:r>
                  <a:rPr lang="de-DE" sz="1100" dirty="0"/>
                  <a:t> </a:t>
                </a:r>
                <a:r>
                  <a:rPr lang="de-DE" sz="1100" dirty="0" err="1"/>
                  <a:t>measured</a:t>
                </a:r>
                <a:r>
                  <a:rPr lang="de-DE" sz="1100" dirty="0"/>
                  <a:t> </a:t>
                </a:r>
                <a:r>
                  <a:rPr lang="de-DE" sz="1100" dirty="0" err="1"/>
                  <a:t>region</a:t>
                </a:r>
                <a:r>
                  <a:rPr lang="de-DE" sz="1100" dirty="0"/>
                  <a:t> [5]</a:t>
                </a:r>
                <a:br>
                  <a:rPr lang="de-DE" sz="1100" dirty="0"/>
                </a:br>
                <a:r>
                  <a:rPr lang="de-DE" sz="1100" dirty="0"/>
                  <a:t>- This </a:t>
                </a:r>
                <a:r>
                  <a:rPr lang="de-DE" sz="1100" dirty="0" err="1"/>
                  <a:t>methods</a:t>
                </a:r>
                <a:r>
                  <a:rPr lang="de-DE" sz="1100" dirty="0"/>
                  <a:t> </a:t>
                </a:r>
                <a:r>
                  <a:rPr lang="de-DE" sz="1100" dirty="0" err="1"/>
                  <a:t>is</a:t>
                </a:r>
                <a:r>
                  <a:rPr lang="de-DE" sz="1100" dirty="0"/>
                  <a:t> </a:t>
                </a:r>
                <a:r>
                  <a:rPr lang="de-DE" sz="1100" dirty="0" err="1"/>
                  <a:t>applicable</a:t>
                </a:r>
                <a:r>
                  <a:rPr lang="de-DE" sz="1100" dirty="0"/>
                  <a:t> </a:t>
                </a:r>
                <a:r>
                  <a:rPr lang="de-DE" sz="1100" dirty="0" err="1"/>
                  <a:t>for</a:t>
                </a:r>
                <a:r>
                  <a:rPr lang="de-DE" sz="1100" dirty="0"/>
                  <a:t> </a:t>
                </a:r>
                <a:r>
                  <a:rPr lang="de-DE" sz="1100" dirty="0" err="1"/>
                  <a:t>each</a:t>
                </a:r>
                <a:r>
                  <a:rPr lang="de-DE" sz="1100" dirty="0"/>
                  <a:t> </a:t>
                </a:r>
                <a:r>
                  <a:rPr lang="de-DE" sz="1100" dirty="0" err="1"/>
                  <a:t>resonance</a:t>
                </a:r>
                <a:r>
                  <a:rPr lang="de-DE" sz="1100" dirty="0"/>
                  <a:t> </a:t>
                </a:r>
                <a:r>
                  <a:rPr lang="de-DE" sz="1100" dirty="0" err="1"/>
                  <a:t>peak</a:t>
                </a:r>
                <a:r>
                  <a:rPr lang="de-DE" sz="1100" dirty="0"/>
                  <a:t> </a:t>
                </a:r>
                <a:r>
                  <a:rPr lang="de-DE" sz="1100" dirty="0" err="1"/>
                  <a:t>seperately</a:t>
                </a:r>
                <a:r>
                  <a:rPr lang="de-DE" sz="1100" dirty="0"/>
                  <a:t>, but </a:t>
                </a:r>
                <a:r>
                  <a:rPr lang="de-DE" sz="1100" dirty="0" err="1"/>
                  <a:t>for</a:t>
                </a:r>
                <a:r>
                  <a:rPr lang="de-DE" sz="1100" dirty="0"/>
                  <a:t> a </a:t>
                </a:r>
                <a:r>
                  <a:rPr lang="de-DE" sz="1100" dirty="0" err="1"/>
                  <a:t>broader</a:t>
                </a:r>
                <a:r>
                  <a:rPr lang="de-DE" sz="1100" dirty="0"/>
                  <a:t> </a:t>
                </a:r>
                <a:r>
                  <a:rPr lang="de-DE" sz="1100" dirty="0" err="1"/>
                  <a:t>spectrum</a:t>
                </a:r>
                <a:r>
                  <a:rPr lang="de-DE" sz="1100" dirty="0"/>
                  <a:t> </a:t>
                </a:r>
                <a:r>
                  <a:rPr lang="de-DE" sz="1100" dirty="0" err="1"/>
                  <a:t>of</a:t>
                </a:r>
                <a:r>
                  <a:rPr lang="de-DE" sz="1100" dirty="0"/>
                  <a:t> </a:t>
                </a:r>
                <a:r>
                  <a:rPr lang="de-DE" sz="1100" dirty="0" err="1"/>
                  <a:t>resonances</a:t>
                </a:r>
                <a:r>
                  <a:rPr lang="de-DE" sz="1100" dirty="0"/>
                  <a:t> </a:t>
                </a:r>
                <a:r>
                  <a:rPr lang="de-DE" sz="1100" dirty="0" err="1"/>
                  <a:t>it</a:t>
                </a:r>
                <a:r>
                  <a:rPr lang="de-DE" sz="1100" dirty="0"/>
                  <a:t> </a:t>
                </a:r>
                <a:r>
                  <a:rPr lang="de-DE" sz="1100" dirty="0" err="1"/>
                  <a:t>the</a:t>
                </a:r>
                <a:r>
                  <a:rPr lang="de-DE" sz="1100" dirty="0"/>
                  <a:t> KKT </a:t>
                </a:r>
                <a:r>
                  <a:rPr lang="de-DE" sz="1100" dirty="0" err="1"/>
                  <a:t>don‘t</a:t>
                </a:r>
                <a:r>
                  <a:rPr lang="de-DE" sz="1100" dirty="0"/>
                  <a:t> </a:t>
                </a:r>
                <a:r>
                  <a:rPr lang="de-DE" sz="1100" dirty="0" err="1"/>
                  <a:t>match</a:t>
                </a:r>
                <a:r>
                  <a:rPr lang="de-DE" sz="1100" dirty="0"/>
                  <a:t> </a:t>
                </a:r>
                <a:r>
                  <a:rPr lang="de-DE" sz="1100" dirty="0" err="1"/>
                  <a:t>the</a:t>
                </a:r>
                <a:r>
                  <a:rPr lang="de-DE" sz="1100" dirty="0"/>
                  <a:t> proper </a:t>
                </a:r>
                <a:r>
                  <a:rPr lang="de-DE" sz="1100" dirty="0" err="1"/>
                  <a:t>result</a:t>
                </a:r>
                <a:r>
                  <a:rPr lang="de-DE" sz="1100" dirty="0"/>
                  <a:t>. </a:t>
                </a:r>
                <a:r>
                  <a:rPr lang="de-DE" sz="1100" dirty="0" err="1"/>
                  <a:t>Moreover</a:t>
                </a:r>
                <a:r>
                  <a:rPr lang="de-DE" sz="1100" dirty="0"/>
                  <a:t> </a:t>
                </a:r>
                <a:r>
                  <a:rPr lang="de-DE" sz="1100" dirty="0" err="1"/>
                  <a:t>the</a:t>
                </a:r>
                <a:r>
                  <a:rPr lang="de-DE" sz="1100" dirty="0"/>
                  <a:t> </a:t>
                </a:r>
                <a:r>
                  <a:rPr lang="de-DE" sz="1100" dirty="0" err="1"/>
                  <a:t>backgound</a:t>
                </a:r>
                <a:r>
                  <a:rPr lang="de-DE" sz="1100" dirty="0"/>
                  <a:t> </a:t>
                </a:r>
                <a:r>
                  <a:rPr lang="de-DE" sz="1100" dirty="0" err="1"/>
                  <a:t>limits</a:t>
                </a:r>
                <a:r>
                  <a:rPr lang="de-DE" sz="1100" dirty="0"/>
                  <a:t> </a:t>
                </a:r>
                <a:r>
                  <a:rPr lang="de-DE" sz="1100" dirty="0" err="1"/>
                  <a:t>the</a:t>
                </a:r>
                <a:r>
                  <a:rPr lang="de-DE" sz="1100" dirty="0"/>
                  <a:t> </a:t>
                </a:r>
                <a:r>
                  <a:rPr lang="de-DE" sz="1100" dirty="0" err="1"/>
                  <a:t>posibility</a:t>
                </a:r>
                <a:r>
                  <a:rPr lang="de-DE" sz="1100" dirty="0"/>
                  <a:t> </a:t>
                </a:r>
                <a:r>
                  <a:rPr lang="de-DE" sz="1100" dirty="0" err="1"/>
                  <a:t>of</a:t>
                </a:r>
                <a:r>
                  <a:rPr lang="de-DE" sz="1100" dirty="0"/>
                  <a:t> a </a:t>
                </a:r>
                <a:r>
                  <a:rPr lang="de-DE" sz="1100" dirty="0" err="1"/>
                  <a:t>good</a:t>
                </a:r>
                <a:r>
                  <a:rPr lang="de-DE" sz="1100" dirty="0"/>
                  <a:t> fit</a:t>
                </a:r>
              </a:p>
            </p:txBody>
          </p:sp>
        </mc:Choice>
        <mc:Fallback>
          <p:sp>
            <p:nvSpPr>
              <p:cNvPr id="3" name="Inhaltsplatzhalter 2"/>
              <p:cNvSpPr>
                <a:spLocks noGrp="1" noRot="1" noChangeAspect="1" noMove="1" noResize="1" noEditPoints="1" noAdjustHandles="1" noChangeArrowheads="1" noChangeShapeType="1" noTextEdit="1"/>
              </p:cNvSpPr>
              <p:nvPr>
                <p:ph idx="1"/>
              </p:nvPr>
            </p:nvSpPr>
            <p:spPr>
              <a:xfrm>
                <a:off x="207124" y="1119043"/>
                <a:ext cx="4574432" cy="5564390"/>
              </a:xfrm>
              <a:blipFill>
                <a:blip r:embed="rId2"/>
                <a:stretch>
                  <a:fillRect t="-439"/>
                </a:stretch>
              </a:blipFill>
            </p:spPr>
            <p:txBody>
              <a:bodyPr/>
              <a:lstStyle/>
              <a:p>
                <a:r>
                  <a:rPr lang="en-US">
                    <a:noFill/>
                  </a:rPr>
                  <a:t> </a:t>
                </a:r>
              </a:p>
            </p:txBody>
          </p:sp>
        </mc:Fallback>
      </mc:AlternateContent>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099" y="773084"/>
            <a:ext cx="3330984" cy="2217717"/>
          </a:xfrm>
          <a:prstGeom prst="rect">
            <a:avLst/>
          </a:prstGeom>
        </p:spPr>
      </p:pic>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8007" y="808383"/>
            <a:ext cx="3330986" cy="2217718"/>
          </a:xfrm>
          <a:prstGeom prst="rect">
            <a:avLst/>
          </a:prstGeom>
        </p:spPr>
      </p:pic>
      <p:pic>
        <p:nvPicPr>
          <p:cNvPr id="6" name="Grafik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099" y="3529467"/>
            <a:ext cx="3443888" cy="2292887"/>
          </a:xfrm>
          <a:prstGeom prst="rect">
            <a:avLst/>
          </a:prstGeom>
        </p:spPr>
      </p:pic>
      <p:pic>
        <p:nvPicPr>
          <p:cNvPr id="7" name="Grafik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81556" y="3529467"/>
            <a:ext cx="3443887" cy="2292887"/>
          </a:xfrm>
          <a:prstGeom prst="rect">
            <a:avLst/>
          </a:prstGeom>
        </p:spPr>
      </p:pic>
    </p:spTree>
    <p:extLst>
      <p:ext uri="{BB962C8B-B14F-4D97-AF65-F5344CB8AC3E}">
        <p14:creationId xmlns:p14="http://schemas.microsoft.com/office/powerpoint/2010/main" val="1108917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5767C5-5213-4660-AA4A-BE61D884510C}"/>
              </a:ext>
            </a:extLst>
          </p:cNvPr>
          <p:cNvSpPr>
            <a:spLocks noGrp="1"/>
          </p:cNvSpPr>
          <p:nvPr>
            <p:ph type="title"/>
          </p:nvPr>
        </p:nvSpPr>
        <p:spPr>
          <a:xfrm>
            <a:off x="218822" y="113440"/>
            <a:ext cx="4099681" cy="339233"/>
          </a:xfrm>
        </p:spPr>
        <p:txBody>
          <a:bodyPr>
            <a:normAutofit fontScale="90000"/>
          </a:bodyPr>
          <a:lstStyle/>
          <a:p>
            <a:r>
              <a:rPr lang="en-US" sz="2500" dirty="0"/>
              <a:t>Influence of the extrapolation</a:t>
            </a:r>
          </a:p>
        </p:txBody>
      </p:sp>
      <p:pic>
        <p:nvPicPr>
          <p:cNvPr id="5" name="Symbol zastępczy zawartości 4">
            <a:extLst>
              <a:ext uri="{FF2B5EF4-FFF2-40B4-BE49-F238E27FC236}">
                <a16:creationId xmlns:a16="http://schemas.microsoft.com/office/drawing/2014/main" id="{2FEFCEF1-8F50-4F30-A0B3-CE3A8764AD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96428" y="598662"/>
            <a:ext cx="5905042" cy="3687687"/>
          </a:xfrm>
        </p:spPr>
      </p:pic>
      <p:pic>
        <p:nvPicPr>
          <p:cNvPr id="7" name="Obraz 6">
            <a:extLst>
              <a:ext uri="{FF2B5EF4-FFF2-40B4-BE49-F238E27FC236}">
                <a16:creationId xmlns:a16="http://schemas.microsoft.com/office/drawing/2014/main" id="{3B442CA3-AEF9-45D3-8FE9-3B30271E80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05" y="598662"/>
            <a:ext cx="5934765" cy="3687687"/>
          </a:xfrm>
          <a:prstGeom prst="rect">
            <a:avLst/>
          </a:prstGeom>
        </p:spPr>
      </p:pic>
      <p:sp>
        <p:nvSpPr>
          <p:cNvPr id="8" name="pole tekstowe 7">
            <a:extLst>
              <a:ext uri="{FF2B5EF4-FFF2-40B4-BE49-F238E27FC236}">
                <a16:creationId xmlns:a16="http://schemas.microsoft.com/office/drawing/2014/main" id="{3D27296C-FBCC-4CFA-AFE9-57F0BF605DEF}"/>
              </a:ext>
            </a:extLst>
          </p:cNvPr>
          <p:cNvSpPr txBox="1"/>
          <p:nvPr/>
        </p:nvSpPr>
        <p:spPr>
          <a:xfrm>
            <a:off x="477485" y="4286349"/>
            <a:ext cx="1103617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Increasing number of extrapolated points reduces edge effect</a:t>
            </a:r>
          </a:p>
          <a:p>
            <a:pPr marL="285750" indent="-285750">
              <a:buFont typeface="Arial" panose="020B0604020202020204" pitchFamily="34" charset="0"/>
              <a:buChar char="•"/>
            </a:pPr>
            <a:r>
              <a:rPr lang="en-US" dirty="0"/>
              <a:t>At some points the spectrum is only obtaining an offset (which is decreasing with the no. </a:t>
            </a:r>
            <a:r>
              <a:rPr lang="en-US" dirty="0" err="1"/>
              <a:t>pnts</a:t>
            </a:r>
            <a:r>
              <a:rPr lang="en-US" dirty="0"/>
              <a:t>)</a:t>
            </a:r>
          </a:p>
          <a:p>
            <a:pPr marL="285750" indent="-285750">
              <a:buFont typeface="Arial" panose="020B0604020202020204" pitchFamily="34" charset="0"/>
              <a:buChar char="•"/>
            </a:pPr>
            <a:endParaRPr lang="en-US" dirty="0"/>
          </a:p>
          <a:p>
            <a:r>
              <a:rPr lang="en-US" dirty="0"/>
              <a:t> </a:t>
            </a:r>
          </a:p>
        </p:txBody>
      </p:sp>
    </p:spTree>
    <p:extLst>
      <p:ext uri="{BB962C8B-B14F-4D97-AF65-F5344CB8AC3E}">
        <p14:creationId xmlns:p14="http://schemas.microsoft.com/office/powerpoint/2010/main" val="1791833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28D7947-DE41-4CA2-89F5-719614A4B027}"/>
              </a:ext>
            </a:extLst>
          </p:cNvPr>
          <p:cNvSpPr>
            <a:spLocks noGrp="1"/>
          </p:cNvSpPr>
          <p:nvPr>
            <p:ph type="title"/>
          </p:nvPr>
        </p:nvSpPr>
        <p:spPr>
          <a:xfrm>
            <a:off x="273143" y="283192"/>
            <a:ext cx="3791863" cy="637998"/>
          </a:xfrm>
        </p:spPr>
        <p:txBody>
          <a:bodyPr>
            <a:normAutofit/>
          </a:bodyPr>
          <a:lstStyle/>
          <a:p>
            <a:r>
              <a:rPr lang="en-US" sz="2500" dirty="0"/>
              <a:t>KKT via </a:t>
            </a:r>
            <a:r>
              <a:rPr lang="en-US" sz="2500" dirty="0" err="1"/>
              <a:t>fourier</a:t>
            </a:r>
            <a:r>
              <a:rPr lang="en-US" sz="2500" dirty="0"/>
              <a:t> transform</a:t>
            </a:r>
          </a:p>
        </p:txBody>
      </p:sp>
      <mc:AlternateContent xmlns:mc="http://schemas.openxmlformats.org/markup-compatibility/2006">
        <mc:Choice xmlns:a14="http://schemas.microsoft.com/office/drawing/2010/main" Requires="a14">
          <p:sp>
            <p:nvSpPr>
              <p:cNvPr id="3" name="Symbol zastępczy zawartości 2">
                <a:extLst>
                  <a:ext uri="{FF2B5EF4-FFF2-40B4-BE49-F238E27FC236}">
                    <a16:creationId xmlns:a16="http://schemas.microsoft.com/office/drawing/2014/main" id="{F4280D02-F2F3-4018-9999-380A55351A95}"/>
                  </a:ext>
                </a:extLst>
              </p:cNvPr>
              <p:cNvSpPr>
                <a:spLocks noGrp="1"/>
              </p:cNvSpPr>
              <p:nvPr>
                <p:ph idx="1"/>
              </p:nvPr>
            </p:nvSpPr>
            <p:spPr>
              <a:xfrm>
                <a:off x="273143" y="1107420"/>
                <a:ext cx="4959760" cy="5266220"/>
              </a:xfrm>
            </p:spPr>
            <p:txBody>
              <a:bodyPr/>
              <a:lstStyle/>
              <a:p>
                <a:r>
                  <a:rPr lang="en-US" dirty="0"/>
                  <a:t>Extrapolation equivalent to the previous one</a:t>
                </a:r>
              </a:p>
              <a:p>
                <a:r>
                  <a:rPr lang="en-US" dirty="0"/>
                  <a:t>Deriving from </a:t>
                </a:r>
                <a:r>
                  <a:rPr lang="en-US" dirty="0" err="1"/>
                  <a:t>fourier</a:t>
                </a:r>
                <a:r>
                  <a:rPr lang="en-US" dirty="0"/>
                  <a:t> transform and convolution of 2 functions </a:t>
                </a:r>
                <a:br>
                  <a:rPr lang="en-US" dirty="0"/>
                </a:br>
                <a:r>
                  <a:rPr lang="en-US" dirty="0"/>
                  <a:t>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𝑐</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𝜔</m:t>
                        </m:r>
                      </m:e>
                    </m:d>
                    <m:r>
                      <a:rPr lang="en-US" b="0" i="1" smtClean="0">
                        <a:latin typeface="Cambria Math" panose="02040503050406030204" pitchFamily="18" charset="0"/>
                      </a:rPr>
                      <m:t>=</m:t>
                    </m:r>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e>
                    </m:d>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𝜅</m:t>
                    </m:r>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m:t>
                    </m:r>
                  </m:oMath>
                </a14:m>
                <a:r>
                  <a:rPr lang="en-US" dirty="0"/>
                  <a:t>:</a:t>
                </a:r>
              </a:p>
              <a:p>
                <a:endParaRPr lang="en-US" dirty="0"/>
              </a:p>
              <a:p>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𝜋</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ℱ</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𝜋</m:t>
                        </m:r>
                        <m:r>
                          <a:rPr lang="en-US" b="0" i="1" smtClean="0">
                            <a:latin typeface="Cambria Math" panose="02040503050406030204" pitchFamily="18" charset="0"/>
                          </a:rPr>
                          <m:t>ℱ</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e>
                            </m:d>
                          </m:e>
                        </m:d>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d>
                      <m:dPr>
                        <m:ctrlPr>
                          <a:rPr lang="en-US" b="0" i="1" smtClean="0">
                            <a:latin typeface="Cambria Math" panose="02040503050406030204" pitchFamily="18" charset="0"/>
                          </a:rPr>
                        </m:ctrlPr>
                      </m:dPr>
                      <m:e>
                        <m:r>
                          <a:rPr lang="en-US" b="0" i="1" smtClean="0">
                            <a:latin typeface="Cambria Math" panose="02040503050406030204" pitchFamily="18" charset="0"/>
                          </a:rPr>
                          <m:t>𝜔</m:t>
                        </m:r>
                      </m:e>
                    </m:d>
                  </m:oMath>
                </a14:m>
                <a:endParaRPr lang="en-US" dirty="0"/>
              </a:p>
              <a:p>
                <a:endParaRPr lang="en-US" dirty="0"/>
              </a:p>
              <a:p>
                <a14:m>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ℱ</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𝑖</m:t>
                            </m:r>
                            <m:r>
                              <a:rPr lang="en-US" b="0" i="1" smtClean="0">
                                <a:latin typeface="Cambria Math" panose="02040503050406030204" pitchFamily="18" charset="0"/>
                              </a:rPr>
                              <m:t>𝜋</m:t>
                            </m:r>
                          </m:den>
                        </m:f>
                        <m:r>
                          <a:rPr lang="en-US" b="0" i="1" smtClean="0">
                            <a:latin typeface="Cambria Math" panose="02040503050406030204" pitchFamily="18" charset="0"/>
                          </a:rPr>
                          <m:t>ℱ</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𝜋</m:t>
                            </m:r>
                            <m:d>
                              <m:dPr>
                                <m:ctrlPr>
                                  <a:rPr lang="en-US" b="0" i="1" smtClean="0">
                                    <a:latin typeface="Cambria Math" panose="02040503050406030204" pitchFamily="18" charset="0"/>
                                  </a:rPr>
                                </m:ctrlPr>
                              </m:dPr>
                              <m:e>
                                <m:r>
                                  <m:rPr>
                                    <m:sty m:val="p"/>
                                  </m:rPr>
                                  <a:rPr lang="en-US" b="0" i="1" smtClean="0">
                                    <a:latin typeface="Cambria Math" panose="02040503050406030204" pitchFamily="18" charset="0"/>
                                  </a:rPr>
                                  <m:t>n</m:t>
                                </m:r>
                                <m:r>
                                  <a:rPr lang="en-US" b="0" i="1" smtClean="0">
                                    <a:latin typeface="Cambria Math" panose="02040503050406030204" pitchFamily="18" charset="0"/>
                                  </a:rPr>
                                  <m:t>(</m:t>
                                </m:r>
                                <m:r>
                                  <a:rPr lang="en-US" b="0" i="1" smtClean="0">
                                    <a:latin typeface="Cambria Math" panose="02040503050406030204" pitchFamily="18" charset="0"/>
                                  </a:rPr>
                                  <m:t>𝜔</m:t>
                                </m:r>
                              </m:e>
                            </m:d>
                            <m:r>
                              <a:rPr lang="en-US" b="0" i="1" smtClean="0">
                                <a:latin typeface="Cambria Math" panose="02040503050406030204" pitchFamily="18" charset="0"/>
                              </a:rPr>
                              <m:t>−1)</m:t>
                            </m:r>
                          </m:e>
                        </m:d>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d>
                      <m:dPr>
                        <m:ctrlPr>
                          <a:rPr lang="en-US" b="0" i="1" smtClean="0">
                            <a:latin typeface="Cambria Math" panose="02040503050406030204" pitchFamily="18" charset="0"/>
                          </a:rPr>
                        </m:ctrlPr>
                      </m:dPr>
                      <m:e>
                        <m:r>
                          <a:rPr lang="en-US" b="0" i="1" smtClean="0">
                            <a:latin typeface="Cambria Math" panose="02040503050406030204" pitchFamily="18" charset="0"/>
                          </a:rPr>
                          <m:t>𝜔</m:t>
                        </m:r>
                      </m:e>
                    </m:d>
                  </m:oMath>
                </a14:m>
                <a:endParaRPr lang="en-US" dirty="0"/>
              </a:p>
              <a:p>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𝑁𝑙𝑛</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e>
                    </m:d>
                  </m:oMath>
                </a14:m>
                <a:r>
                  <a:rPr lang="en-US" dirty="0"/>
                  <a:t> operations, while previous KKT has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2</m:t>
                        </m:r>
                      </m:sup>
                    </m:sSup>
                  </m:oMath>
                </a14:m>
                <a:r>
                  <a:rPr lang="en-US" dirty="0"/>
                  <a:t> operations</a:t>
                </a:r>
              </a:p>
              <a:p>
                <a:r>
                  <a:rPr lang="en-US" dirty="0"/>
                  <a:t>No singularities</a:t>
                </a:r>
              </a:p>
            </p:txBody>
          </p:sp>
        </mc:Choice>
        <mc:Fallback>
          <p:sp>
            <p:nvSpPr>
              <p:cNvPr id="3" name="Symbol zastępczy zawartości 2">
                <a:extLst>
                  <a:ext uri="{FF2B5EF4-FFF2-40B4-BE49-F238E27FC236}">
                    <a16:creationId xmlns:a16="http://schemas.microsoft.com/office/drawing/2014/main" id="{F4280D02-F2F3-4018-9999-380A55351A95}"/>
                  </a:ext>
                </a:extLst>
              </p:cNvPr>
              <p:cNvSpPr>
                <a:spLocks noGrp="1" noRot="1" noChangeAspect="1" noMove="1" noResize="1" noEditPoints="1" noAdjustHandles="1" noChangeArrowheads="1" noChangeShapeType="1" noTextEdit="1"/>
              </p:cNvSpPr>
              <p:nvPr>
                <p:ph idx="1"/>
              </p:nvPr>
            </p:nvSpPr>
            <p:spPr>
              <a:xfrm>
                <a:off x="273143" y="1107420"/>
                <a:ext cx="4959760" cy="5266220"/>
              </a:xfrm>
              <a:blipFill>
                <a:blip r:embed="rId2"/>
                <a:stretch>
                  <a:fillRect l="-615" t="-1273" r="-1230"/>
                </a:stretch>
              </a:blipFill>
            </p:spPr>
            <p:txBody>
              <a:bodyPr/>
              <a:lstStyle/>
              <a:p>
                <a:r>
                  <a:rPr lang="en-US">
                    <a:noFill/>
                  </a:rPr>
                  <a:t> </a:t>
                </a:r>
              </a:p>
            </p:txBody>
          </p:sp>
        </mc:Fallback>
      </mc:AlternateContent>
      <p:pic>
        <p:nvPicPr>
          <p:cNvPr id="9" name="Obraz 8">
            <a:extLst>
              <a:ext uri="{FF2B5EF4-FFF2-40B4-BE49-F238E27FC236}">
                <a16:creationId xmlns:a16="http://schemas.microsoft.com/office/drawing/2014/main" id="{DE35D435-0CFB-4FBC-B884-26F795ADDF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4274" y="3457944"/>
            <a:ext cx="5927074" cy="3400056"/>
          </a:xfrm>
          <a:prstGeom prst="rect">
            <a:avLst/>
          </a:prstGeom>
        </p:spPr>
      </p:pic>
      <p:pic>
        <p:nvPicPr>
          <p:cNvPr id="11" name="Obraz 10">
            <a:extLst>
              <a:ext uri="{FF2B5EF4-FFF2-40B4-BE49-F238E27FC236}">
                <a16:creationId xmlns:a16="http://schemas.microsoft.com/office/drawing/2014/main" id="{BD1EFB68-5F3C-4AA8-82FE-6C87AD52F5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4451" y="0"/>
            <a:ext cx="6016897" cy="3457944"/>
          </a:xfrm>
          <a:prstGeom prst="rect">
            <a:avLst/>
          </a:prstGeom>
        </p:spPr>
      </p:pic>
    </p:spTree>
    <p:extLst>
      <p:ext uri="{BB962C8B-B14F-4D97-AF65-F5344CB8AC3E}">
        <p14:creationId xmlns:p14="http://schemas.microsoft.com/office/powerpoint/2010/main" val="3182308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ymbol zastępczy zawartości 6">
            <a:extLst>
              <a:ext uri="{FF2B5EF4-FFF2-40B4-BE49-F238E27FC236}">
                <a16:creationId xmlns:a16="http://schemas.microsoft.com/office/drawing/2014/main" id="{EE045784-133A-4342-9DBD-9CF01FF78B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74" y="511751"/>
            <a:ext cx="6081926" cy="3254491"/>
          </a:xfrm>
        </p:spPr>
      </p:pic>
      <p:pic>
        <p:nvPicPr>
          <p:cNvPr id="9" name="Obraz 8">
            <a:extLst>
              <a:ext uri="{FF2B5EF4-FFF2-40B4-BE49-F238E27FC236}">
                <a16:creationId xmlns:a16="http://schemas.microsoft.com/office/drawing/2014/main" id="{47E2977F-240D-41D7-911F-9E80280F5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2531" y="511750"/>
            <a:ext cx="6036792" cy="3254492"/>
          </a:xfrm>
          <a:prstGeom prst="rect">
            <a:avLst/>
          </a:prstGeom>
        </p:spPr>
      </p:pic>
      <p:sp>
        <p:nvSpPr>
          <p:cNvPr id="10" name="pole tekstowe 9">
            <a:extLst>
              <a:ext uri="{FF2B5EF4-FFF2-40B4-BE49-F238E27FC236}">
                <a16:creationId xmlns:a16="http://schemas.microsoft.com/office/drawing/2014/main" id="{FC83191E-5D8A-4D24-822E-DEF695ED6BB9}"/>
              </a:ext>
            </a:extLst>
          </p:cNvPr>
          <p:cNvSpPr txBox="1"/>
          <p:nvPr/>
        </p:nvSpPr>
        <p:spPr>
          <a:xfrm>
            <a:off x="344032" y="4010685"/>
            <a:ext cx="9460872" cy="923330"/>
          </a:xfrm>
          <a:prstGeom prst="rect">
            <a:avLst/>
          </a:prstGeom>
          <a:noFill/>
        </p:spPr>
        <p:txBody>
          <a:bodyPr wrap="square" rtlCol="0">
            <a:spAutoFit/>
          </a:bodyPr>
          <a:lstStyle/>
          <a:p>
            <a:pPr marL="285750" indent="-285750">
              <a:buFont typeface="Arial" panose="020B0604020202020204" pitchFamily="34" charset="0"/>
              <a:buChar char="•"/>
            </a:pPr>
            <a:r>
              <a:rPr lang="en-US" dirty="0"/>
              <a:t>KKT via </a:t>
            </a:r>
            <a:r>
              <a:rPr lang="en-US" dirty="0" err="1"/>
              <a:t>fourier</a:t>
            </a:r>
            <a:r>
              <a:rPr lang="en-US" dirty="0"/>
              <a:t> transform is almost identical to ordinary KKT (only constant offset)</a:t>
            </a:r>
          </a:p>
          <a:p>
            <a:pPr marL="285750" indent="-285750">
              <a:buFont typeface="Arial" panose="020B0604020202020204" pitchFamily="34" charset="0"/>
              <a:buChar char="•"/>
            </a:pPr>
            <a:r>
              <a:rPr lang="en-US" dirty="0"/>
              <a:t>For IKKT the </a:t>
            </a:r>
            <a:r>
              <a:rPr lang="en-US" dirty="0" err="1"/>
              <a:t>fourier</a:t>
            </a:r>
            <a:r>
              <a:rPr lang="en-US" dirty="0"/>
              <a:t> transform approach is much better (close to real value and is not set </a:t>
            </a:r>
            <a:r>
              <a:rPr lang="en-US" dirty="0" err="1"/>
              <a:t>belowe</a:t>
            </a:r>
            <a:r>
              <a:rPr lang="en-US" dirty="0"/>
              <a:t> zero) </a:t>
            </a:r>
          </a:p>
        </p:txBody>
      </p:sp>
    </p:spTree>
    <p:extLst>
      <p:ext uri="{BB962C8B-B14F-4D97-AF65-F5344CB8AC3E}">
        <p14:creationId xmlns:p14="http://schemas.microsoft.com/office/powerpoint/2010/main" val="3040805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3766" y="95987"/>
            <a:ext cx="4141124" cy="607464"/>
          </a:xfrm>
        </p:spPr>
        <p:txBody>
          <a:bodyPr>
            <a:normAutofit fontScale="90000"/>
          </a:bodyPr>
          <a:lstStyle/>
          <a:p>
            <a:r>
              <a:rPr lang="de-DE" sz="2800" b="1" i="1" u="sng" dirty="0" err="1"/>
              <a:t>Kkt</a:t>
            </a:r>
            <a:r>
              <a:rPr lang="de-DE" sz="2800" b="1" i="1" u="sng" dirty="0"/>
              <a:t> </a:t>
            </a:r>
            <a:r>
              <a:rPr lang="de-DE" sz="2800" b="1" i="1" u="sng" dirty="0" err="1"/>
              <a:t>for</a:t>
            </a:r>
            <a:r>
              <a:rPr lang="de-DE" sz="2800" b="1" i="1" u="sng" dirty="0"/>
              <a:t> all </a:t>
            </a:r>
            <a:r>
              <a:rPr lang="de-DE" sz="2800" b="1" i="1" u="sng" dirty="0" err="1"/>
              <a:t>polarizations</a:t>
            </a:r>
            <a:endParaRPr lang="de-DE" sz="2800" b="1" i="1" u="sng" dirty="0"/>
          </a:p>
        </p:txBody>
      </p:sp>
      <p:sp>
        <p:nvSpPr>
          <p:cNvPr id="5" name="Inhaltsplatzhalter 4"/>
          <p:cNvSpPr>
            <a:spLocks noGrp="1"/>
          </p:cNvSpPr>
          <p:nvPr>
            <p:ph idx="1"/>
          </p:nvPr>
        </p:nvSpPr>
        <p:spPr>
          <a:xfrm>
            <a:off x="413142" y="849561"/>
            <a:ext cx="4499680" cy="5085726"/>
          </a:xfrm>
        </p:spPr>
        <p:txBody>
          <a:bodyPr>
            <a:normAutofit/>
          </a:bodyPr>
          <a:lstStyle/>
          <a:p>
            <a:pPr marL="0" indent="0">
              <a:buNone/>
            </a:pPr>
            <a:r>
              <a:rPr lang="de-DE" sz="1400" dirty="0"/>
              <a:t>	</a:t>
            </a:r>
            <a:r>
              <a:rPr lang="de-DE" sz="1400" dirty="0" err="1"/>
              <a:t>What</a:t>
            </a:r>
            <a:r>
              <a:rPr lang="de-DE" sz="1400" dirty="0"/>
              <a:t> </a:t>
            </a:r>
            <a:r>
              <a:rPr lang="de-DE" sz="1400" dirty="0" err="1"/>
              <a:t>we</a:t>
            </a:r>
            <a:r>
              <a:rPr lang="de-DE" sz="1400" dirty="0"/>
              <a:t> </a:t>
            </a:r>
            <a:r>
              <a:rPr lang="de-DE" sz="1400" dirty="0" err="1"/>
              <a:t>see</a:t>
            </a:r>
            <a:r>
              <a:rPr lang="de-DE" sz="1400" dirty="0"/>
              <a:t> in </a:t>
            </a:r>
            <a:r>
              <a:rPr lang="de-DE" sz="1400" dirty="0" err="1"/>
              <a:t>these</a:t>
            </a:r>
            <a:r>
              <a:rPr lang="de-DE" sz="1400" dirty="0"/>
              <a:t> </a:t>
            </a:r>
            <a:r>
              <a:rPr lang="de-DE" sz="1400" dirty="0" err="1"/>
              <a:t>graphs</a:t>
            </a:r>
            <a:r>
              <a:rPr lang="de-DE" sz="1400" dirty="0"/>
              <a:t> </a:t>
            </a:r>
            <a:r>
              <a:rPr lang="de-DE" sz="1400" dirty="0" err="1"/>
              <a:t>and</a:t>
            </a:r>
            <a:r>
              <a:rPr lang="de-DE" sz="1400" dirty="0"/>
              <a:t> </a:t>
            </a:r>
            <a:r>
              <a:rPr lang="de-DE" sz="1400" dirty="0" err="1"/>
              <a:t>the</a:t>
            </a:r>
            <a:r>
              <a:rPr lang="de-DE" sz="1400" dirty="0"/>
              <a:t> on in </a:t>
            </a:r>
            <a:r>
              <a:rPr lang="de-DE" sz="1400" dirty="0" err="1"/>
              <a:t>the</a:t>
            </a:r>
            <a:r>
              <a:rPr lang="de-DE" sz="1400" dirty="0"/>
              <a:t> </a:t>
            </a:r>
            <a:r>
              <a:rPr lang="de-DE" sz="1400" dirty="0" err="1"/>
              <a:t>later</a:t>
            </a:r>
            <a:r>
              <a:rPr lang="de-DE" sz="1400" dirty="0"/>
              <a:t> </a:t>
            </a:r>
            <a:r>
              <a:rPr lang="de-DE" sz="1400" dirty="0" err="1"/>
              <a:t>slide</a:t>
            </a:r>
            <a:r>
              <a:rPr lang="de-DE" sz="1400" dirty="0"/>
              <a:t> </a:t>
            </a:r>
            <a:r>
              <a:rPr lang="de-DE" sz="1400" dirty="0" err="1"/>
              <a:t>is</a:t>
            </a:r>
            <a:r>
              <a:rPr lang="de-DE" sz="1400" dirty="0"/>
              <a:t> </a:t>
            </a:r>
            <a:r>
              <a:rPr lang="de-DE" sz="1400" dirty="0" err="1"/>
              <a:t>the</a:t>
            </a:r>
            <a:r>
              <a:rPr lang="de-DE" sz="1400" dirty="0"/>
              <a:t> KKT </a:t>
            </a:r>
            <a:r>
              <a:rPr lang="de-DE" sz="1400" dirty="0" err="1"/>
              <a:t>and</a:t>
            </a:r>
            <a:r>
              <a:rPr lang="de-DE" sz="1400" dirty="0"/>
              <a:t> IKKT </a:t>
            </a:r>
            <a:r>
              <a:rPr lang="de-DE" sz="1400" dirty="0" err="1"/>
              <a:t>applied</a:t>
            </a:r>
            <a:r>
              <a:rPr lang="de-DE" sz="1400" dirty="0"/>
              <a:t> </a:t>
            </a:r>
            <a:r>
              <a:rPr lang="de-DE" sz="1400" dirty="0" err="1"/>
              <a:t>for</a:t>
            </a:r>
            <a:r>
              <a:rPr lang="de-DE" sz="1400" dirty="0"/>
              <a:t> </a:t>
            </a:r>
            <a:r>
              <a:rPr lang="de-DE" sz="1400" dirty="0" err="1"/>
              <a:t>the</a:t>
            </a:r>
            <a:r>
              <a:rPr lang="de-DE" sz="1400" dirty="0"/>
              <a:t> </a:t>
            </a:r>
            <a:r>
              <a:rPr lang="de-DE" sz="1400" dirty="0" err="1"/>
              <a:t>experimantal</a:t>
            </a:r>
            <a:r>
              <a:rPr lang="de-DE" sz="1400" dirty="0"/>
              <a:t> </a:t>
            </a:r>
            <a:r>
              <a:rPr lang="de-DE" sz="1400" dirty="0" err="1"/>
              <a:t>data</a:t>
            </a:r>
            <a:r>
              <a:rPr lang="de-DE" sz="1400" dirty="0"/>
              <a:t> </a:t>
            </a:r>
            <a:r>
              <a:rPr lang="de-DE" sz="1400" dirty="0" err="1"/>
              <a:t>for</a:t>
            </a:r>
            <a:r>
              <a:rPr lang="de-DE" sz="1400" dirty="0"/>
              <a:t> </a:t>
            </a:r>
            <a:r>
              <a:rPr lang="de-DE" sz="1400" dirty="0" err="1"/>
              <a:t>each</a:t>
            </a:r>
            <a:r>
              <a:rPr lang="de-DE" sz="1400" dirty="0"/>
              <a:t> </a:t>
            </a:r>
            <a:r>
              <a:rPr lang="de-DE" sz="1400" dirty="0" err="1"/>
              <a:t>polarization</a:t>
            </a:r>
            <a:r>
              <a:rPr lang="de-DE" sz="1400" dirty="0"/>
              <a:t>. </a:t>
            </a:r>
            <a:r>
              <a:rPr lang="de-DE" sz="1400" dirty="0" err="1"/>
              <a:t>For</a:t>
            </a:r>
            <a:r>
              <a:rPr lang="de-DE" sz="1400" dirty="0"/>
              <a:t> </a:t>
            </a:r>
            <a:r>
              <a:rPr lang="de-DE" sz="1400" dirty="0" err="1"/>
              <a:t>the</a:t>
            </a:r>
            <a:r>
              <a:rPr lang="de-DE" sz="1400" dirty="0"/>
              <a:t> KKT </a:t>
            </a:r>
            <a:r>
              <a:rPr lang="de-DE" sz="1400" dirty="0" err="1"/>
              <a:t>almost</a:t>
            </a:r>
            <a:r>
              <a:rPr lang="de-DE" sz="1400" dirty="0"/>
              <a:t> </a:t>
            </a:r>
            <a:r>
              <a:rPr lang="de-DE" sz="1400" dirty="0" err="1"/>
              <a:t>every</a:t>
            </a:r>
            <a:r>
              <a:rPr lang="de-DE" sz="1400" dirty="0"/>
              <a:t> </a:t>
            </a:r>
            <a:r>
              <a:rPr lang="de-DE" sz="1400" dirty="0" err="1"/>
              <a:t>dataset</a:t>
            </a:r>
            <a:r>
              <a:rPr lang="de-DE" sz="1400" dirty="0"/>
              <a:t> </a:t>
            </a:r>
            <a:r>
              <a:rPr lang="de-DE" sz="1400" dirty="0" err="1"/>
              <a:t>matches</a:t>
            </a:r>
            <a:r>
              <a:rPr lang="de-DE" sz="1400" dirty="0"/>
              <a:t> </a:t>
            </a:r>
            <a:r>
              <a:rPr lang="de-DE" sz="1400" dirty="0" err="1"/>
              <a:t>the</a:t>
            </a:r>
            <a:r>
              <a:rPr lang="de-DE" sz="1400" dirty="0"/>
              <a:t> experimental </a:t>
            </a:r>
            <a:r>
              <a:rPr lang="de-DE" sz="1400" dirty="0" err="1"/>
              <a:t>data</a:t>
            </a:r>
            <a:r>
              <a:rPr lang="de-DE" sz="1400" dirty="0"/>
              <a:t> (</a:t>
            </a:r>
            <a:r>
              <a:rPr lang="de-DE" sz="1400" dirty="0" err="1"/>
              <a:t>only</a:t>
            </a:r>
            <a:r>
              <a:rPr lang="de-DE" sz="1400" dirty="0"/>
              <a:t> a </a:t>
            </a:r>
            <a:r>
              <a:rPr lang="de-DE" sz="1400" dirty="0" err="1"/>
              <a:t>constant</a:t>
            </a:r>
            <a:r>
              <a:rPr lang="de-DE" sz="1400" dirty="0"/>
              <a:t> y-offset </a:t>
            </a:r>
            <a:r>
              <a:rPr lang="de-DE" sz="1400" dirty="0" err="1"/>
              <a:t>had</a:t>
            </a:r>
            <a:r>
              <a:rPr lang="de-DE" sz="1400" dirty="0"/>
              <a:t> </a:t>
            </a:r>
            <a:r>
              <a:rPr lang="de-DE" sz="1400" dirty="0" err="1"/>
              <a:t>to</a:t>
            </a:r>
            <a:r>
              <a:rPr lang="de-DE" sz="1400" dirty="0"/>
              <a:t> </a:t>
            </a:r>
            <a:r>
              <a:rPr lang="de-DE" sz="1400" dirty="0" err="1"/>
              <a:t>be</a:t>
            </a:r>
            <a:r>
              <a:rPr lang="de-DE" sz="1400" dirty="0"/>
              <a:t> </a:t>
            </a:r>
            <a:r>
              <a:rPr lang="de-DE" sz="1400" dirty="0" err="1"/>
              <a:t>applied</a:t>
            </a:r>
            <a:r>
              <a:rPr lang="de-DE" sz="1400" dirty="0"/>
              <a:t>). </a:t>
            </a:r>
            <a:r>
              <a:rPr lang="de-DE" sz="1400" dirty="0" err="1"/>
              <a:t>Although</a:t>
            </a:r>
            <a:r>
              <a:rPr lang="de-DE" sz="1400" dirty="0"/>
              <a:t> </a:t>
            </a:r>
            <a:r>
              <a:rPr lang="de-DE" sz="1400" dirty="0" err="1"/>
              <a:t>for</a:t>
            </a:r>
            <a:r>
              <a:rPr lang="de-DE" sz="1400" dirty="0"/>
              <a:t> LH </a:t>
            </a:r>
            <a:r>
              <a:rPr lang="de-DE" sz="1400" dirty="0" err="1"/>
              <a:t>polarization</a:t>
            </a:r>
            <a:r>
              <a:rPr lang="de-DE" sz="1400" dirty="0"/>
              <a:t> </a:t>
            </a:r>
            <a:r>
              <a:rPr lang="de-DE" sz="1400" dirty="0" err="1"/>
              <a:t>the</a:t>
            </a:r>
            <a:r>
              <a:rPr lang="de-DE" sz="1400" dirty="0"/>
              <a:t> KKT </a:t>
            </a:r>
            <a:r>
              <a:rPr lang="de-DE" sz="1400" dirty="0" err="1"/>
              <a:t>doesn‘t</a:t>
            </a:r>
            <a:r>
              <a:rPr lang="de-DE" sz="1400" dirty="0"/>
              <a:t> fit </a:t>
            </a:r>
            <a:r>
              <a:rPr lang="de-DE" sz="1400" dirty="0" err="1"/>
              <a:t>the</a:t>
            </a:r>
            <a:r>
              <a:rPr lang="de-DE" sz="1400" dirty="0"/>
              <a:t> experimental </a:t>
            </a:r>
            <a:r>
              <a:rPr lang="de-DE" sz="1400" dirty="0" err="1"/>
              <a:t>data</a:t>
            </a:r>
            <a:r>
              <a:rPr lang="de-DE" sz="1400" dirty="0"/>
              <a:t>. </a:t>
            </a:r>
          </a:p>
          <a:p>
            <a:pPr marL="0" indent="0">
              <a:buNone/>
            </a:pPr>
            <a:r>
              <a:rPr lang="de-DE" sz="1400" dirty="0"/>
              <a:t>	In </a:t>
            </a:r>
            <a:r>
              <a:rPr lang="de-DE" sz="1400" dirty="0" err="1"/>
              <a:t>contrast</a:t>
            </a:r>
            <a:r>
              <a:rPr lang="de-DE" sz="1400" dirty="0"/>
              <a:t> </a:t>
            </a:r>
            <a:r>
              <a:rPr lang="de-DE" sz="1400" dirty="0" err="1"/>
              <a:t>the</a:t>
            </a:r>
            <a:r>
              <a:rPr lang="de-DE" sz="1400" dirty="0"/>
              <a:t> IKKT </a:t>
            </a:r>
            <a:r>
              <a:rPr lang="de-DE" sz="1400" dirty="0" err="1"/>
              <a:t>decreases</a:t>
            </a:r>
            <a:r>
              <a:rPr lang="de-DE" sz="1400" dirty="0"/>
              <a:t> </a:t>
            </a:r>
            <a:r>
              <a:rPr lang="de-DE" sz="1400" dirty="0" err="1"/>
              <a:t>with</a:t>
            </a:r>
            <a:r>
              <a:rPr lang="de-DE" sz="1400" dirty="0"/>
              <a:t> </a:t>
            </a:r>
            <a:r>
              <a:rPr lang="de-DE" sz="1400" dirty="0" err="1"/>
              <a:t>energy</a:t>
            </a:r>
            <a:r>
              <a:rPr lang="de-DE" sz="1400" dirty="0"/>
              <a:t>, </a:t>
            </a:r>
            <a:r>
              <a:rPr lang="de-DE" sz="1400" dirty="0" err="1"/>
              <a:t>which</a:t>
            </a:r>
            <a:r>
              <a:rPr lang="de-DE" sz="1400" dirty="0"/>
              <a:t> </a:t>
            </a:r>
            <a:r>
              <a:rPr lang="de-DE" sz="1400" dirty="0" err="1"/>
              <a:t>can</a:t>
            </a:r>
            <a:r>
              <a:rPr lang="de-DE" sz="1400" dirty="0"/>
              <a:t> </a:t>
            </a:r>
            <a:r>
              <a:rPr lang="de-DE" sz="1400" dirty="0" err="1"/>
              <a:t>be</a:t>
            </a:r>
            <a:r>
              <a:rPr lang="de-DE" sz="1400" dirty="0"/>
              <a:t> </a:t>
            </a:r>
            <a:r>
              <a:rPr lang="de-DE" sz="1400" dirty="0" err="1"/>
              <a:t>explained</a:t>
            </a:r>
            <a:r>
              <a:rPr lang="de-DE" sz="1400" dirty="0"/>
              <a:t> </a:t>
            </a:r>
            <a:r>
              <a:rPr lang="de-DE" sz="1400" dirty="0" err="1"/>
              <a:t>by</a:t>
            </a:r>
            <a:r>
              <a:rPr lang="de-DE" sz="1400" dirty="0"/>
              <a:t> </a:t>
            </a:r>
            <a:r>
              <a:rPr lang="de-DE" sz="1400" dirty="0" err="1"/>
              <a:t>the</a:t>
            </a:r>
            <a:r>
              <a:rPr lang="de-DE" sz="1400" dirty="0"/>
              <a:t> </a:t>
            </a:r>
            <a:r>
              <a:rPr lang="de-DE" sz="1400" dirty="0" err="1"/>
              <a:t>fact</a:t>
            </a:r>
            <a:r>
              <a:rPr lang="de-DE" sz="1400" dirty="0"/>
              <a:t>, </a:t>
            </a:r>
            <a:r>
              <a:rPr lang="de-DE" sz="1400" dirty="0" err="1"/>
              <a:t>that</a:t>
            </a:r>
            <a:r>
              <a:rPr lang="de-DE" sz="1400" dirty="0"/>
              <a:t> </a:t>
            </a:r>
            <a:r>
              <a:rPr lang="de-DE" sz="1400" dirty="0" err="1"/>
              <a:t>the</a:t>
            </a:r>
            <a:r>
              <a:rPr lang="de-DE" sz="1400" dirty="0"/>
              <a:t> </a:t>
            </a:r>
            <a:r>
              <a:rPr lang="de-DE" sz="1400" dirty="0" err="1"/>
              <a:t>refractive</a:t>
            </a:r>
            <a:r>
              <a:rPr lang="de-DE" sz="1400" dirty="0"/>
              <a:t> </a:t>
            </a:r>
            <a:r>
              <a:rPr lang="de-DE" sz="1400" dirty="0" err="1"/>
              <a:t>index</a:t>
            </a:r>
            <a:r>
              <a:rPr lang="de-DE" sz="1400" dirty="0"/>
              <a:t> lies </a:t>
            </a:r>
            <a:r>
              <a:rPr lang="de-DE" sz="1400" dirty="0" err="1"/>
              <a:t>below</a:t>
            </a:r>
            <a:r>
              <a:rPr lang="de-DE" sz="1400" dirty="0"/>
              <a:t> </a:t>
            </a:r>
            <a:r>
              <a:rPr lang="de-DE" sz="1400" dirty="0" err="1"/>
              <a:t>unity</a:t>
            </a:r>
            <a:r>
              <a:rPr lang="de-DE" sz="1400" dirty="0"/>
              <a:t>. In </a:t>
            </a:r>
            <a:r>
              <a:rPr lang="de-DE" sz="1400" dirty="0" err="1"/>
              <a:t>general</a:t>
            </a:r>
            <a:r>
              <a:rPr lang="de-DE" sz="1400" dirty="0"/>
              <a:t> </a:t>
            </a:r>
            <a:r>
              <a:rPr lang="de-DE" sz="1400" dirty="0" err="1"/>
              <a:t>the</a:t>
            </a:r>
            <a:r>
              <a:rPr lang="de-DE" sz="1400" dirty="0"/>
              <a:t> real </a:t>
            </a:r>
            <a:r>
              <a:rPr lang="de-DE" sz="1400" dirty="0" err="1"/>
              <a:t>part</a:t>
            </a:r>
            <a:r>
              <a:rPr lang="de-DE" sz="1400" dirty="0"/>
              <a:t> </a:t>
            </a:r>
            <a:r>
              <a:rPr lang="de-DE" sz="1400" dirty="0" err="1"/>
              <a:t>of</a:t>
            </a:r>
            <a:r>
              <a:rPr lang="de-DE" sz="1400" dirty="0"/>
              <a:t> </a:t>
            </a:r>
            <a:r>
              <a:rPr lang="de-DE" sz="1400" dirty="0" err="1"/>
              <a:t>the</a:t>
            </a:r>
            <a:r>
              <a:rPr lang="de-DE" sz="1400" dirty="0"/>
              <a:t> </a:t>
            </a:r>
            <a:r>
              <a:rPr lang="de-DE" sz="1400" dirty="0" err="1"/>
              <a:t>refracitve</a:t>
            </a:r>
            <a:r>
              <a:rPr lang="de-DE" sz="1400" dirty="0"/>
              <a:t> </a:t>
            </a:r>
            <a:r>
              <a:rPr lang="de-DE" sz="1400" dirty="0" err="1"/>
              <a:t>index</a:t>
            </a:r>
            <a:r>
              <a:rPr lang="de-DE" sz="1400" dirty="0"/>
              <a:t> </a:t>
            </a:r>
            <a:r>
              <a:rPr lang="de-DE" sz="1400" dirty="0" err="1"/>
              <a:t>should</a:t>
            </a:r>
            <a:r>
              <a:rPr lang="de-DE" sz="1400" dirty="0"/>
              <a:t> </a:t>
            </a:r>
            <a:r>
              <a:rPr lang="de-DE" sz="1400" dirty="0" err="1"/>
              <a:t>be</a:t>
            </a:r>
            <a:r>
              <a:rPr lang="de-DE" sz="1400" dirty="0"/>
              <a:t> in </a:t>
            </a:r>
            <a:r>
              <a:rPr lang="de-DE" sz="1400" dirty="0" err="1"/>
              <a:t>the</a:t>
            </a:r>
            <a:r>
              <a:rPr lang="de-DE" sz="1400" dirty="0"/>
              <a:t> large </a:t>
            </a:r>
            <a:r>
              <a:rPr lang="de-DE" sz="1400" dirty="0" err="1"/>
              <a:t>frequency</a:t>
            </a:r>
            <a:r>
              <a:rPr lang="de-DE" sz="1400" dirty="0"/>
              <a:t> </a:t>
            </a:r>
            <a:r>
              <a:rPr lang="de-DE" sz="1400" dirty="0" err="1"/>
              <a:t>limit</a:t>
            </a:r>
            <a:r>
              <a:rPr lang="de-DE" sz="1400" dirty="0"/>
              <a:t> </a:t>
            </a:r>
            <a:r>
              <a:rPr lang="de-DE" sz="1400" dirty="0" err="1"/>
              <a:t>equal</a:t>
            </a:r>
            <a:r>
              <a:rPr lang="de-DE" sz="1400" dirty="0"/>
              <a:t> </a:t>
            </a:r>
            <a:r>
              <a:rPr lang="de-DE" sz="1400" dirty="0" err="1"/>
              <a:t>to</a:t>
            </a:r>
            <a:r>
              <a:rPr lang="de-DE" sz="1400" dirty="0"/>
              <a:t> </a:t>
            </a:r>
            <a:r>
              <a:rPr lang="de-DE" sz="1400" dirty="0" err="1"/>
              <a:t>unity</a:t>
            </a:r>
            <a:r>
              <a:rPr lang="de-DE" sz="1400" dirty="0"/>
              <a:t>. This </a:t>
            </a:r>
            <a:r>
              <a:rPr lang="de-DE" sz="1400" dirty="0" err="1"/>
              <a:t>deviation</a:t>
            </a:r>
            <a:r>
              <a:rPr lang="de-DE" sz="1400" dirty="0"/>
              <a:t> </a:t>
            </a:r>
            <a:r>
              <a:rPr lang="de-DE" sz="1400" dirty="0" err="1"/>
              <a:t>of</a:t>
            </a:r>
            <a:r>
              <a:rPr lang="de-DE" sz="1400" dirty="0"/>
              <a:t> </a:t>
            </a:r>
            <a:r>
              <a:rPr lang="de-DE" sz="1400" dirty="0" err="1"/>
              <a:t>the</a:t>
            </a:r>
            <a:r>
              <a:rPr lang="de-DE" sz="1400" dirty="0"/>
              <a:t> </a:t>
            </a:r>
            <a:r>
              <a:rPr lang="de-DE" sz="1400" dirty="0" err="1"/>
              <a:t>refractive</a:t>
            </a:r>
            <a:r>
              <a:rPr lang="de-DE" sz="1400" dirty="0"/>
              <a:t> </a:t>
            </a:r>
            <a:r>
              <a:rPr lang="de-DE" sz="1400" dirty="0" err="1"/>
              <a:t>index</a:t>
            </a:r>
            <a:r>
              <a:rPr lang="de-DE" sz="1400" dirty="0"/>
              <a:t> </a:t>
            </a:r>
            <a:r>
              <a:rPr lang="de-DE" sz="1400" dirty="0" err="1"/>
              <a:t>is</a:t>
            </a:r>
            <a:r>
              <a:rPr lang="de-DE" sz="1400" dirty="0"/>
              <a:t> </a:t>
            </a:r>
            <a:r>
              <a:rPr lang="de-DE" sz="1400" dirty="0" err="1"/>
              <a:t>caused</a:t>
            </a:r>
            <a:r>
              <a:rPr lang="de-DE" sz="1400" dirty="0"/>
              <a:t> </a:t>
            </a:r>
            <a:r>
              <a:rPr lang="de-DE" sz="1400" dirty="0" err="1"/>
              <a:t>by</a:t>
            </a:r>
            <a:r>
              <a:rPr lang="de-DE" sz="1400" dirty="0"/>
              <a:t> </a:t>
            </a:r>
            <a:r>
              <a:rPr lang="de-DE" sz="1400" dirty="0" err="1"/>
              <a:t>the</a:t>
            </a:r>
            <a:r>
              <a:rPr lang="de-DE" sz="1400" dirty="0"/>
              <a:t> </a:t>
            </a:r>
            <a:r>
              <a:rPr lang="de-DE" sz="1400" dirty="0" err="1"/>
              <a:t>deviation</a:t>
            </a:r>
            <a:r>
              <a:rPr lang="de-DE" sz="1400" dirty="0"/>
              <a:t> in </a:t>
            </a:r>
            <a:r>
              <a:rPr lang="de-DE" sz="1400" dirty="0" err="1"/>
              <a:t>the</a:t>
            </a:r>
            <a:r>
              <a:rPr lang="de-DE" sz="1400" dirty="0"/>
              <a:t> </a:t>
            </a:r>
            <a:r>
              <a:rPr lang="de-DE" sz="1400" dirty="0" err="1"/>
              <a:t>peak</a:t>
            </a:r>
            <a:r>
              <a:rPr lang="de-DE" sz="1400" dirty="0"/>
              <a:t> </a:t>
            </a:r>
            <a:r>
              <a:rPr lang="de-DE" sz="1400" dirty="0" err="1"/>
              <a:t>position</a:t>
            </a:r>
            <a:r>
              <a:rPr lang="de-DE" sz="1400" dirty="0"/>
              <a:t> </a:t>
            </a:r>
            <a:r>
              <a:rPr lang="de-DE" sz="1400" dirty="0" err="1"/>
              <a:t>from</a:t>
            </a:r>
            <a:r>
              <a:rPr lang="de-DE" sz="1400" dirty="0"/>
              <a:t> </a:t>
            </a:r>
            <a:r>
              <a:rPr lang="de-DE" sz="1400" dirty="0" err="1"/>
              <a:t>unity</a:t>
            </a:r>
            <a:r>
              <a:rPr lang="de-DE" sz="1400" dirty="0"/>
              <a:t>.</a:t>
            </a:r>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70915" y="2232298"/>
            <a:ext cx="3458514" cy="2142082"/>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2836" y="2232298"/>
            <a:ext cx="3217380" cy="2142082"/>
          </a:xfrm>
          <a:prstGeom prst="rect">
            <a:avLst/>
          </a:prstGeom>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2836" y="4534923"/>
            <a:ext cx="3217380" cy="2142081"/>
          </a:xfrm>
          <a:prstGeom prst="rect">
            <a:avLst/>
          </a:prstGeom>
        </p:spPr>
      </p:pic>
      <p:pic>
        <p:nvPicPr>
          <p:cNvPr id="12" name="Grafik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70916" y="4374380"/>
            <a:ext cx="3458514" cy="2302624"/>
          </a:xfrm>
          <a:prstGeom prst="rect">
            <a:avLst/>
          </a:prstGeom>
        </p:spPr>
      </p:pic>
      <p:pic>
        <p:nvPicPr>
          <p:cNvPr id="13" name="Grafik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70914" y="95988"/>
            <a:ext cx="3458515" cy="2136310"/>
          </a:xfrm>
          <a:prstGeom prst="rect">
            <a:avLst/>
          </a:prstGeom>
        </p:spPr>
      </p:pic>
      <p:pic>
        <p:nvPicPr>
          <p:cNvPr id="14" name="Grafik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62837" y="95989"/>
            <a:ext cx="3400259" cy="2136309"/>
          </a:xfrm>
          <a:prstGeom prst="rect">
            <a:avLst/>
          </a:prstGeom>
        </p:spPr>
      </p:pic>
    </p:spTree>
    <p:extLst>
      <p:ext uri="{BB962C8B-B14F-4D97-AF65-F5344CB8AC3E}">
        <p14:creationId xmlns:p14="http://schemas.microsoft.com/office/powerpoint/2010/main" val="2225515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3513790" y="2021655"/>
            <a:ext cx="5497206" cy="2832978"/>
          </a:xfrm>
        </p:spPr>
        <p:txBody>
          <a:bodyPr>
            <a:normAutofit/>
          </a:bodyPr>
          <a:lstStyle/>
          <a:p>
            <a:pPr marL="0" indent="0">
              <a:buNone/>
            </a:pPr>
            <a:r>
              <a:rPr lang="de-DE" sz="2600" dirty="0">
                <a:solidFill>
                  <a:srgbClr val="9E3611"/>
                </a:solidFill>
              </a:rPr>
              <a:t>I.  </a:t>
            </a:r>
            <a:r>
              <a:rPr lang="de-DE" sz="2600" dirty="0" err="1"/>
              <a:t>Introduction</a:t>
            </a:r>
            <a:r>
              <a:rPr lang="de-DE" sz="2600" dirty="0"/>
              <a:t>:</a:t>
            </a:r>
          </a:p>
          <a:p>
            <a:pPr marL="731520" lvl="1" indent="-457200">
              <a:buFont typeface="+mj-lt"/>
              <a:buAutoNum type="arabicPeriod"/>
            </a:pPr>
            <a:r>
              <a:rPr lang="de-DE" sz="2400" dirty="0"/>
              <a:t>Material </a:t>
            </a:r>
            <a:r>
              <a:rPr lang="de-DE" sz="2400" dirty="0" err="1"/>
              <a:t>characterization</a:t>
            </a:r>
            <a:endParaRPr lang="de-DE" sz="2400" dirty="0"/>
          </a:p>
          <a:p>
            <a:pPr marL="731520" lvl="1" indent="-457200">
              <a:buFont typeface="+mj-lt"/>
              <a:buAutoNum type="arabicPeriod"/>
            </a:pPr>
            <a:r>
              <a:rPr lang="de-DE" sz="2400" dirty="0" err="1"/>
              <a:t>Theoretical</a:t>
            </a:r>
            <a:r>
              <a:rPr lang="de-DE" sz="2400" dirty="0"/>
              <a:t> </a:t>
            </a:r>
            <a:r>
              <a:rPr lang="de-DE" sz="2400" dirty="0" err="1"/>
              <a:t>Introduction</a:t>
            </a:r>
            <a:endParaRPr lang="de-DE" sz="2400" dirty="0"/>
          </a:p>
          <a:p>
            <a:pPr marL="731520" lvl="1" indent="-457200">
              <a:buFont typeface="+mj-lt"/>
              <a:buAutoNum type="arabicPeriod"/>
            </a:pPr>
            <a:r>
              <a:rPr lang="de-DE" sz="2400" dirty="0"/>
              <a:t>Experimental </a:t>
            </a:r>
            <a:r>
              <a:rPr lang="de-DE" sz="2400" dirty="0" err="1"/>
              <a:t>geometry</a:t>
            </a:r>
            <a:endParaRPr lang="de-DE" sz="2400" dirty="0"/>
          </a:p>
          <a:p>
            <a:pPr marL="457200" indent="-457200">
              <a:buFont typeface="+mj-lt"/>
              <a:buAutoNum type="arabicPeriod"/>
            </a:pPr>
            <a:endParaRPr lang="de-DE" dirty="0"/>
          </a:p>
        </p:txBody>
      </p:sp>
    </p:spTree>
    <p:extLst>
      <p:ext uri="{BB962C8B-B14F-4D97-AF65-F5344CB8AC3E}">
        <p14:creationId xmlns:p14="http://schemas.microsoft.com/office/powerpoint/2010/main" val="1513999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6888" y="152123"/>
            <a:ext cx="3709970" cy="637586"/>
          </a:xfrm>
        </p:spPr>
        <p:txBody>
          <a:bodyPr>
            <a:noAutofit/>
          </a:bodyPr>
          <a:lstStyle/>
          <a:p>
            <a:r>
              <a:rPr lang="de-DE" sz="2000" b="1" i="1" u="sng" dirty="0" err="1"/>
              <a:t>Kkt</a:t>
            </a:r>
            <a:r>
              <a:rPr lang="de-DE" sz="2000" b="1" i="1" u="sng" dirty="0"/>
              <a:t> </a:t>
            </a:r>
            <a:r>
              <a:rPr lang="de-DE" sz="2000" b="1" i="1" u="sng" dirty="0" err="1"/>
              <a:t>for</a:t>
            </a:r>
            <a:r>
              <a:rPr lang="de-DE" sz="2000" b="1" i="1" u="sng" dirty="0"/>
              <a:t> all </a:t>
            </a:r>
            <a:r>
              <a:rPr lang="de-DE" sz="2000" b="1" i="1" u="sng" dirty="0" err="1"/>
              <a:t>polarizations</a:t>
            </a:r>
            <a:endParaRPr lang="de-DE" sz="2000" dirty="0"/>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6911" y="789709"/>
            <a:ext cx="3895514" cy="2593572"/>
          </a:xfrm>
          <a:prstGeom prst="rect">
            <a:avLst/>
          </a:prstGeom>
        </p:spPr>
      </p:pic>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9683" y="3564464"/>
            <a:ext cx="3895512" cy="2593571"/>
          </a:xfrm>
          <a:prstGeom prst="rect">
            <a:avLst/>
          </a:prstGeom>
        </p:spPr>
      </p:pic>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6888" y="3564464"/>
            <a:ext cx="3895512" cy="2593571"/>
          </a:xfrm>
          <a:prstGeom prst="rect">
            <a:avLst/>
          </a:prstGeom>
        </p:spPr>
      </p:pic>
      <p:pic>
        <p:nvPicPr>
          <p:cNvPr id="7" name="Grafik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6888" y="789709"/>
            <a:ext cx="3895512" cy="2593571"/>
          </a:xfrm>
          <a:prstGeom prst="rect">
            <a:avLst/>
          </a:prstGeom>
        </p:spPr>
      </p:pic>
      <p:pic>
        <p:nvPicPr>
          <p:cNvPr id="8" name="Grafik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2479" y="3564464"/>
            <a:ext cx="3895513" cy="2593572"/>
          </a:xfrm>
          <a:prstGeom prst="rect">
            <a:avLst/>
          </a:prstGeom>
        </p:spPr>
      </p:pic>
      <p:pic>
        <p:nvPicPr>
          <p:cNvPr id="9" name="Grafik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12479" y="789709"/>
            <a:ext cx="3895514" cy="2593572"/>
          </a:xfrm>
          <a:prstGeom prst="rect">
            <a:avLst/>
          </a:prstGeom>
        </p:spPr>
      </p:pic>
    </p:spTree>
    <p:extLst>
      <p:ext uri="{BB962C8B-B14F-4D97-AF65-F5344CB8AC3E}">
        <p14:creationId xmlns:p14="http://schemas.microsoft.com/office/powerpoint/2010/main" val="3014459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0386" y="218625"/>
            <a:ext cx="3975977" cy="862030"/>
          </a:xfrm>
        </p:spPr>
        <p:txBody>
          <a:bodyPr/>
          <a:lstStyle/>
          <a:p>
            <a:r>
              <a:rPr lang="de-DE" dirty="0" err="1"/>
              <a:t>Conclusions</a:t>
            </a:r>
            <a:endParaRPr lang="de-DE" dirty="0"/>
          </a:p>
        </p:txBody>
      </p:sp>
      <p:sp>
        <p:nvSpPr>
          <p:cNvPr id="3" name="Inhaltsplatzhalter 2"/>
          <p:cNvSpPr>
            <a:spLocks noGrp="1"/>
          </p:cNvSpPr>
          <p:nvPr>
            <p:ph idx="1"/>
          </p:nvPr>
        </p:nvSpPr>
        <p:spPr>
          <a:xfrm>
            <a:off x="970095" y="1755648"/>
            <a:ext cx="10058400" cy="4050792"/>
          </a:xfrm>
        </p:spPr>
        <p:txBody>
          <a:bodyPr/>
          <a:lstStyle/>
          <a:p>
            <a:pPr marL="0" indent="0">
              <a:buNone/>
            </a:pPr>
            <a:r>
              <a:rPr lang="pl-PL" dirty="0"/>
              <a:t>TO DO:</a:t>
            </a:r>
          </a:p>
          <a:p>
            <a:pPr marL="0" indent="0">
              <a:buNone/>
            </a:pPr>
            <a:endParaRPr lang="pl-PL" dirty="0"/>
          </a:p>
          <a:p>
            <a:r>
              <a:rPr lang="de-DE" dirty="0"/>
              <a:t>Stichpunkte, nicht </a:t>
            </a:r>
            <a:r>
              <a:rPr lang="de-DE" dirty="0" err="1"/>
              <a:t>text</a:t>
            </a:r>
            <a:endParaRPr lang="de-DE" dirty="0"/>
          </a:p>
          <a:p>
            <a:r>
              <a:rPr lang="de-DE" dirty="0"/>
              <a:t>Title, </a:t>
            </a:r>
            <a:r>
              <a:rPr lang="de-DE" dirty="0" err="1"/>
              <a:t>graph</a:t>
            </a:r>
            <a:r>
              <a:rPr lang="de-DE" dirty="0"/>
              <a:t> </a:t>
            </a:r>
            <a:r>
              <a:rPr lang="de-DE" dirty="0" err="1"/>
              <a:t>bigger</a:t>
            </a:r>
            <a:endParaRPr lang="de-DE" dirty="0"/>
          </a:p>
          <a:p>
            <a:r>
              <a:rPr lang="de-DE" dirty="0"/>
              <a:t> </a:t>
            </a:r>
            <a:r>
              <a:rPr lang="de-DE" dirty="0" err="1"/>
              <a:t>make</a:t>
            </a:r>
            <a:r>
              <a:rPr lang="de-DE" dirty="0"/>
              <a:t> </a:t>
            </a:r>
            <a:r>
              <a:rPr lang="de-DE" dirty="0" err="1"/>
              <a:t>comparison</a:t>
            </a:r>
            <a:r>
              <a:rPr lang="de-DE" dirty="0"/>
              <a:t> </a:t>
            </a:r>
            <a:r>
              <a:rPr lang="de-DE" dirty="0" err="1"/>
              <a:t>for</a:t>
            </a:r>
            <a:r>
              <a:rPr lang="de-DE" dirty="0"/>
              <a:t> IKKT </a:t>
            </a:r>
            <a:r>
              <a:rPr lang="de-DE" dirty="0" err="1"/>
              <a:t>if</a:t>
            </a:r>
            <a:r>
              <a:rPr lang="de-DE" dirty="0"/>
              <a:t> </a:t>
            </a:r>
            <a:r>
              <a:rPr lang="de-DE" dirty="0" err="1"/>
              <a:t>the</a:t>
            </a:r>
            <a:r>
              <a:rPr lang="de-DE" dirty="0"/>
              <a:t> </a:t>
            </a:r>
            <a:r>
              <a:rPr lang="de-DE" dirty="0" err="1"/>
              <a:t>energy</a:t>
            </a:r>
            <a:r>
              <a:rPr lang="de-DE" dirty="0"/>
              <a:t> </a:t>
            </a:r>
            <a:r>
              <a:rPr lang="de-DE" dirty="0" err="1"/>
              <a:t>range</a:t>
            </a:r>
            <a:r>
              <a:rPr lang="de-DE" dirty="0"/>
              <a:t> </a:t>
            </a:r>
            <a:r>
              <a:rPr lang="de-DE" dirty="0" err="1"/>
              <a:t>changes</a:t>
            </a:r>
            <a:r>
              <a:rPr lang="de-DE" dirty="0"/>
              <a:t> </a:t>
            </a:r>
            <a:r>
              <a:rPr lang="de-DE" dirty="0" err="1"/>
              <a:t>the</a:t>
            </a:r>
            <a:r>
              <a:rPr lang="de-DE" dirty="0"/>
              <a:t> </a:t>
            </a:r>
            <a:r>
              <a:rPr lang="de-DE" dirty="0" err="1"/>
              <a:t>edge</a:t>
            </a:r>
            <a:r>
              <a:rPr lang="de-DE" dirty="0"/>
              <a:t> </a:t>
            </a:r>
            <a:r>
              <a:rPr lang="de-DE" dirty="0" err="1"/>
              <a:t>effect</a:t>
            </a:r>
            <a:endParaRPr lang="de-DE" dirty="0"/>
          </a:p>
          <a:p>
            <a:endParaRPr lang="de-DE" dirty="0"/>
          </a:p>
        </p:txBody>
      </p:sp>
    </p:spTree>
    <p:extLst>
      <p:ext uri="{BB962C8B-B14F-4D97-AF65-F5344CB8AC3E}">
        <p14:creationId xmlns:p14="http://schemas.microsoft.com/office/powerpoint/2010/main" val="3298217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3605230" y="2021654"/>
            <a:ext cx="5056632" cy="2188207"/>
          </a:xfrm>
        </p:spPr>
        <p:txBody>
          <a:bodyPr>
            <a:noAutofit/>
          </a:bodyPr>
          <a:lstStyle/>
          <a:p>
            <a:r>
              <a:rPr lang="de-DE" sz="2200" dirty="0">
                <a:solidFill>
                  <a:srgbClr val="9E3611"/>
                </a:solidFill>
              </a:rPr>
              <a:t>VII. </a:t>
            </a:r>
            <a:r>
              <a:rPr lang="de-DE" sz="2200" dirty="0"/>
              <a:t>Total </a:t>
            </a:r>
            <a:r>
              <a:rPr lang="de-DE" sz="2200" dirty="0" err="1"/>
              <a:t>Electron</a:t>
            </a:r>
            <a:r>
              <a:rPr lang="de-DE" sz="2200" dirty="0"/>
              <a:t> </a:t>
            </a:r>
            <a:r>
              <a:rPr lang="de-DE" sz="2200" dirty="0" err="1"/>
              <a:t>Yield</a:t>
            </a:r>
            <a:endParaRPr lang="de-DE" sz="2200" dirty="0"/>
          </a:p>
          <a:p>
            <a:pPr marL="731520" lvl="1" indent="-457200">
              <a:buFont typeface="+mj-lt"/>
              <a:buAutoNum type="arabicPeriod"/>
            </a:pPr>
            <a:r>
              <a:rPr lang="de-DE" sz="2200" dirty="0" err="1"/>
              <a:t>Raw</a:t>
            </a:r>
            <a:r>
              <a:rPr lang="de-DE" sz="2200" dirty="0"/>
              <a:t> </a:t>
            </a:r>
            <a:r>
              <a:rPr lang="de-DE" sz="2200" dirty="0" err="1"/>
              <a:t>data</a:t>
            </a:r>
            <a:endParaRPr lang="de-DE" sz="2200" dirty="0"/>
          </a:p>
          <a:p>
            <a:pPr marL="731520" lvl="1" indent="-457200">
              <a:buFont typeface="+mj-lt"/>
              <a:buAutoNum type="arabicPeriod"/>
            </a:pPr>
            <a:r>
              <a:rPr lang="de-DE" sz="2200" dirty="0"/>
              <a:t>Fitting </a:t>
            </a:r>
            <a:r>
              <a:rPr lang="de-DE" sz="2200" dirty="0" err="1"/>
              <a:t>background</a:t>
            </a:r>
            <a:endParaRPr lang="de-DE" sz="2200" dirty="0"/>
          </a:p>
          <a:p>
            <a:pPr marL="731520" lvl="1" indent="-457200">
              <a:buFont typeface="+mj-lt"/>
              <a:buAutoNum type="arabicPeriod"/>
            </a:pPr>
            <a:r>
              <a:rPr lang="de-DE" sz="2200" dirty="0"/>
              <a:t>Multipeak fit </a:t>
            </a:r>
            <a:r>
              <a:rPr lang="de-DE" sz="2200" dirty="0" err="1"/>
              <a:t>for</a:t>
            </a:r>
            <a:r>
              <a:rPr lang="de-DE" sz="2200" dirty="0"/>
              <a:t> </a:t>
            </a:r>
            <a:r>
              <a:rPr lang="de-DE" sz="2200" dirty="0" err="1"/>
              <a:t>finding</a:t>
            </a:r>
            <a:br>
              <a:rPr lang="de-DE" sz="2200" dirty="0"/>
            </a:br>
            <a:r>
              <a:rPr lang="de-DE" sz="2200" dirty="0" err="1"/>
              <a:t>resonances</a:t>
            </a:r>
            <a:r>
              <a:rPr lang="de-DE" sz="2200" dirty="0"/>
              <a:t>.</a:t>
            </a:r>
            <a:endParaRPr lang="pl-PL" sz="2200" dirty="0"/>
          </a:p>
          <a:p>
            <a:pPr marL="731520" lvl="1" indent="-457200">
              <a:buFont typeface="+mj-lt"/>
              <a:buAutoNum type="arabicPeriod"/>
            </a:pPr>
            <a:r>
              <a:rPr lang="pl-PL" sz="2200" dirty="0" err="1"/>
              <a:t>Resonance</a:t>
            </a:r>
            <a:r>
              <a:rPr lang="pl-PL" sz="2200" dirty="0"/>
              <a:t> </a:t>
            </a:r>
            <a:r>
              <a:rPr lang="pl-PL" sz="2200" dirty="0" err="1"/>
              <a:t>frequencies</a:t>
            </a:r>
            <a:endParaRPr lang="de-DE" sz="2200" dirty="0"/>
          </a:p>
        </p:txBody>
      </p:sp>
    </p:spTree>
    <p:extLst>
      <p:ext uri="{BB962C8B-B14F-4D97-AF65-F5344CB8AC3E}">
        <p14:creationId xmlns:p14="http://schemas.microsoft.com/office/powerpoint/2010/main" val="3464069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endParaRPr lang="de-DE"/>
          </a:p>
        </p:txBody>
      </p:sp>
      <p:sp>
        <p:nvSpPr>
          <p:cNvPr id="4" name="Tytuł 1">
            <a:extLst>
              <a:ext uri="{FF2B5EF4-FFF2-40B4-BE49-F238E27FC236}">
                <a16:creationId xmlns:a16="http://schemas.microsoft.com/office/drawing/2014/main" id="{28A2982C-F3C9-4E0C-A7FE-E57FFB9240CE}"/>
              </a:ext>
            </a:extLst>
          </p:cNvPr>
          <p:cNvSpPr>
            <a:spLocks noGrp="1"/>
          </p:cNvSpPr>
          <p:nvPr>
            <p:ph type="title"/>
          </p:nvPr>
        </p:nvSpPr>
        <p:spPr>
          <a:xfrm>
            <a:off x="313390" y="517883"/>
            <a:ext cx="3818036" cy="704088"/>
          </a:xfrm>
        </p:spPr>
        <p:txBody>
          <a:bodyPr>
            <a:normAutofit/>
          </a:bodyPr>
          <a:lstStyle/>
          <a:p>
            <a:r>
              <a:rPr lang="pl-PL" sz="3200" dirty="0">
                <a:solidFill>
                  <a:schemeClr val="tx1"/>
                </a:solidFill>
              </a:rPr>
              <a:t>Raw </a:t>
            </a:r>
            <a:r>
              <a:rPr lang="pl-PL" sz="3200" dirty="0" err="1">
                <a:solidFill>
                  <a:schemeClr val="tx1"/>
                </a:solidFill>
              </a:rPr>
              <a:t>tey</a:t>
            </a:r>
            <a:r>
              <a:rPr lang="pl-PL" sz="3200" dirty="0">
                <a:solidFill>
                  <a:schemeClr val="tx1"/>
                </a:solidFill>
              </a:rPr>
              <a:t> data</a:t>
            </a:r>
          </a:p>
        </p:txBody>
      </p:sp>
    </p:spTree>
    <p:extLst>
      <p:ext uri="{BB962C8B-B14F-4D97-AF65-F5344CB8AC3E}">
        <p14:creationId xmlns:p14="http://schemas.microsoft.com/office/powerpoint/2010/main" val="666551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8A2982C-F3C9-4E0C-A7FE-E57FFB9240CE}"/>
              </a:ext>
            </a:extLst>
          </p:cNvPr>
          <p:cNvSpPr>
            <a:spLocks noGrp="1"/>
          </p:cNvSpPr>
          <p:nvPr>
            <p:ph type="title"/>
          </p:nvPr>
        </p:nvSpPr>
        <p:spPr>
          <a:xfrm>
            <a:off x="287443" y="306487"/>
            <a:ext cx="3839940" cy="658248"/>
          </a:xfrm>
        </p:spPr>
        <p:txBody>
          <a:bodyPr>
            <a:normAutofit/>
          </a:bodyPr>
          <a:lstStyle/>
          <a:p>
            <a:r>
              <a:rPr lang="de-DE" sz="3200" dirty="0" err="1">
                <a:solidFill>
                  <a:schemeClr val="tx1"/>
                </a:solidFill>
              </a:rPr>
              <a:t>Fiting</a:t>
            </a:r>
            <a:r>
              <a:rPr lang="de-DE" sz="3200" dirty="0">
                <a:solidFill>
                  <a:schemeClr val="tx1"/>
                </a:solidFill>
              </a:rPr>
              <a:t> </a:t>
            </a:r>
            <a:r>
              <a:rPr lang="de-DE" sz="3200" dirty="0" err="1">
                <a:solidFill>
                  <a:schemeClr val="tx1"/>
                </a:solidFill>
              </a:rPr>
              <a:t>backgound</a:t>
            </a:r>
            <a:endParaRPr lang="pl-PL" sz="3200" dirty="0">
              <a:solidFill>
                <a:schemeClr val="tx1"/>
              </a:solidFill>
            </a:endParaRPr>
          </a:p>
        </p:txBody>
      </p:sp>
      <p:pic>
        <p:nvPicPr>
          <p:cNvPr id="8" name="Symbol zastępczy zawartości 4">
            <a:extLst>
              <a:ext uri="{FF2B5EF4-FFF2-40B4-BE49-F238E27FC236}">
                <a16:creationId xmlns:a16="http://schemas.microsoft.com/office/drawing/2014/main" id="{0060F100-3B05-416F-8646-FF06527F5F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0"/>
            <a:ext cx="5892350" cy="3135086"/>
          </a:xfrm>
          <a:prstGeom prst="rect">
            <a:avLst/>
          </a:prstGeom>
        </p:spPr>
      </p:pic>
      <p:sp>
        <p:nvSpPr>
          <p:cNvPr id="9" name="pole tekstowe 8">
            <a:extLst>
              <a:ext uri="{FF2B5EF4-FFF2-40B4-BE49-F238E27FC236}">
                <a16:creationId xmlns:a16="http://schemas.microsoft.com/office/drawing/2014/main" id="{9E98006B-15A3-44D5-8133-7721A44C737C}"/>
              </a:ext>
            </a:extLst>
          </p:cNvPr>
          <p:cNvSpPr txBox="1"/>
          <p:nvPr/>
        </p:nvSpPr>
        <p:spPr>
          <a:xfrm>
            <a:off x="287443" y="2079144"/>
            <a:ext cx="4900377" cy="2800767"/>
          </a:xfrm>
          <a:prstGeom prst="rect">
            <a:avLst/>
          </a:prstGeom>
          <a:noFill/>
        </p:spPr>
        <p:txBody>
          <a:bodyPr wrap="square" rtlCol="0">
            <a:spAutoFit/>
          </a:bodyPr>
          <a:lstStyle/>
          <a:p>
            <a:r>
              <a:rPr lang="de-DE" sz="1600" dirty="0"/>
              <a:t>	</a:t>
            </a:r>
            <a:r>
              <a:rPr lang="pl-PL" sz="1600" dirty="0"/>
              <a:t>A </a:t>
            </a:r>
            <a:r>
              <a:rPr lang="pl-PL" sz="1600" dirty="0" err="1"/>
              <a:t>common</a:t>
            </a:r>
            <a:r>
              <a:rPr lang="pl-PL" sz="1600" dirty="0"/>
              <a:t> </a:t>
            </a:r>
            <a:r>
              <a:rPr lang="pl-PL" sz="1600" dirty="0" err="1"/>
              <a:t>procedure</a:t>
            </a:r>
            <a:r>
              <a:rPr lang="pl-PL" sz="1600" dirty="0"/>
              <a:t> in analyzing X-ray Absorption Spectra is to determine the background intensity assossiated with excitation of electrons into the continuum. One could use various methods to evaluate the background (which is very similiar to a step function). The </a:t>
            </a:r>
            <a:r>
              <a:rPr lang="de-DE" sz="1600" dirty="0" err="1"/>
              <a:t>upper</a:t>
            </a:r>
            <a:r>
              <a:rPr lang="de-DE" sz="1600" dirty="0"/>
              <a:t> </a:t>
            </a:r>
            <a:r>
              <a:rPr lang="pl-PL" sz="1600" dirty="0"/>
              <a:t>graph</a:t>
            </a:r>
            <a:r>
              <a:rPr lang="de-DE" sz="1600" dirty="0"/>
              <a:t> </a:t>
            </a:r>
            <a:r>
              <a:rPr lang="pl-PL" sz="1600" dirty="0"/>
              <a:t>shows 2 different ways to do so. One is using the Shirley algorithm and the other is using the arcus tangent function to fit into the background. Each gives reasonable results, but the first one is clearly fitting this feature. </a:t>
            </a:r>
          </a:p>
        </p:txBody>
      </p:sp>
      <p:pic>
        <p:nvPicPr>
          <p:cNvPr id="6" name="Symbol zastępczy zawartości 5">
            <a:extLst>
              <a:ext uri="{FF2B5EF4-FFF2-40B4-BE49-F238E27FC236}">
                <a16:creationId xmlns:a16="http://schemas.microsoft.com/office/drawing/2014/main" id="{C012AA3F-6E29-4B15-A42E-67651FF055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3237773"/>
            <a:ext cx="5932763" cy="3526338"/>
          </a:xfrm>
        </p:spPr>
      </p:pic>
    </p:spTree>
    <p:extLst>
      <p:ext uri="{BB962C8B-B14F-4D97-AF65-F5344CB8AC3E}">
        <p14:creationId xmlns:p14="http://schemas.microsoft.com/office/powerpoint/2010/main" val="666104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5177E69-001E-4AD5-81E3-3E0B4805CD1A}"/>
              </a:ext>
            </a:extLst>
          </p:cNvPr>
          <p:cNvSpPr>
            <a:spLocks noGrp="1"/>
          </p:cNvSpPr>
          <p:nvPr>
            <p:ph type="title"/>
          </p:nvPr>
        </p:nvSpPr>
        <p:spPr>
          <a:xfrm>
            <a:off x="684257" y="132092"/>
            <a:ext cx="10058400" cy="1609344"/>
          </a:xfrm>
        </p:spPr>
        <p:txBody>
          <a:bodyPr/>
          <a:lstStyle/>
          <a:p>
            <a:r>
              <a:rPr lang="pl-PL" dirty="0" err="1"/>
              <a:t>Multipeak</a:t>
            </a:r>
            <a:r>
              <a:rPr lang="pl-PL" dirty="0"/>
              <a:t> </a:t>
            </a:r>
            <a:r>
              <a:rPr lang="pl-PL" dirty="0" err="1"/>
              <a:t>fit</a:t>
            </a:r>
            <a:endParaRPr lang="pl-PL" dirty="0"/>
          </a:p>
        </p:txBody>
      </p:sp>
      <p:pic>
        <p:nvPicPr>
          <p:cNvPr id="5" name="Obraz 4" descr="Obraz zawierający tekst, mapa&#10;&#10;Opis wygenerowany automatycznie">
            <a:extLst>
              <a:ext uri="{FF2B5EF4-FFF2-40B4-BE49-F238E27FC236}">
                <a16:creationId xmlns:a16="http://schemas.microsoft.com/office/drawing/2014/main" id="{89DB41F5-EFD5-4282-8C89-87469A7AB0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378" y="1443246"/>
            <a:ext cx="6290449" cy="4188082"/>
          </a:xfrm>
          <a:prstGeom prst="rect">
            <a:avLst/>
          </a:prstGeom>
        </p:spPr>
      </p:pic>
      <p:pic>
        <p:nvPicPr>
          <p:cNvPr id="6" name="Obraz 5" descr="Obraz zawierający tekst, mapa&#10;&#10;Opis wygenerowany automatycznie">
            <a:extLst>
              <a:ext uri="{FF2B5EF4-FFF2-40B4-BE49-F238E27FC236}">
                <a16:creationId xmlns:a16="http://schemas.microsoft.com/office/drawing/2014/main" id="{A0B3BC99-2BB7-46D6-B39B-B9EE043A7B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2938" y="1443246"/>
            <a:ext cx="5177684" cy="3512748"/>
          </a:xfrm>
          <a:prstGeom prst="rect">
            <a:avLst/>
          </a:prstGeom>
        </p:spPr>
      </p:pic>
    </p:spTree>
    <p:extLst>
      <p:ext uri="{BB962C8B-B14F-4D97-AF65-F5344CB8AC3E}">
        <p14:creationId xmlns:p14="http://schemas.microsoft.com/office/powerpoint/2010/main" val="2447893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D2124D2-D408-40DB-B01A-78A17972A63F}"/>
              </a:ext>
            </a:extLst>
          </p:cNvPr>
          <p:cNvSpPr>
            <a:spLocks noGrp="1"/>
          </p:cNvSpPr>
          <p:nvPr>
            <p:ph type="title"/>
          </p:nvPr>
        </p:nvSpPr>
        <p:spPr>
          <a:xfrm>
            <a:off x="1063209" y="539491"/>
            <a:ext cx="3422153" cy="2525166"/>
          </a:xfrm>
        </p:spPr>
        <p:txBody>
          <a:bodyPr/>
          <a:lstStyle/>
          <a:p>
            <a:r>
              <a:rPr lang="pl-PL" dirty="0" err="1"/>
              <a:t>Resonance</a:t>
            </a:r>
            <a:r>
              <a:rPr lang="pl-PL" dirty="0"/>
              <a:t> </a:t>
            </a:r>
            <a:r>
              <a:rPr lang="pl-PL" dirty="0" err="1"/>
              <a:t>Frequencies</a:t>
            </a:r>
            <a:endParaRPr lang="pl-PL" dirty="0"/>
          </a:p>
        </p:txBody>
      </p:sp>
      <mc:AlternateContent xmlns:mc="http://schemas.openxmlformats.org/markup-compatibility/2006" xmlns:a14="http://schemas.microsoft.com/office/drawing/2010/main">
        <mc:Choice Requires="a14">
          <p:graphicFrame>
            <p:nvGraphicFramePr>
              <p:cNvPr id="5" name="Inhaltsplatzhalter 4"/>
              <p:cNvGraphicFramePr>
                <a:graphicFrameLocks noGrp="1"/>
              </p:cNvGraphicFramePr>
              <p:nvPr>
                <p:ph idx="1"/>
                <p:extLst>
                  <p:ext uri="{D42A27DB-BD31-4B8C-83A1-F6EECF244321}">
                    <p14:modId xmlns:p14="http://schemas.microsoft.com/office/powerpoint/2010/main" val="875630017"/>
                  </p:ext>
                </p:extLst>
              </p:nvPr>
            </p:nvGraphicFramePr>
            <p:xfrm>
              <a:off x="182983" y="3064657"/>
              <a:ext cx="11583663" cy="3058448"/>
            </p:xfrm>
            <a:graphic>
              <a:graphicData uri="http://schemas.openxmlformats.org/drawingml/2006/table">
                <a:tbl>
                  <a:tblPr firstRow="1" bandRow="1">
                    <a:tableStyleId>{5C22544A-7EE6-4342-B048-85BDC9FD1C3A}</a:tableStyleId>
                  </a:tblPr>
                  <a:tblGrid>
                    <a:gridCol w="1220753">
                      <a:extLst>
                        <a:ext uri="{9D8B030D-6E8A-4147-A177-3AD203B41FA5}">
                          <a16:colId xmlns:a16="http://schemas.microsoft.com/office/drawing/2014/main" val="2770707616"/>
                        </a:ext>
                      </a:extLst>
                    </a:gridCol>
                    <a:gridCol w="774105">
                      <a:extLst>
                        <a:ext uri="{9D8B030D-6E8A-4147-A177-3AD203B41FA5}">
                          <a16:colId xmlns:a16="http://schemas.microsoft.com/office/drawing/2014/main" val="3627896014"/>
                        </a:ext>
                      </a:extLst>
                    </a:gridCol>
                    <a:gridCol w="1072693">
                      <a:extLst>
                        <a:ext uri="{9D8B030D-6E8A-4147-A177-3AD203B41FA5}">
                          <a16:colId xmlns:a16="http://schemas.microsoft.com/office/drawing/2014/main" val="3760810857"/>
                        </a:ext>
                      </a:extLst>
                    </a:gridCol>
                    <a:gridCol w="722328">
                      <a:extLst>
                        <a:ext uri="{9D8B030D-6E8A-4147-A177-3AD203B41FA5}">
                          <a16:colId xmlns:a16="http://schemas.microsoft.com/office/drawing/2014/main" val="1485736680"/>
                        </a:ext>
                      </a:extLst>
                    </a:gridCol>
                    <a:gridCol w="871712">
                      <a:extLst>
                        <a:ext uri="{9D8B030D-6E8A-4147-A177-3AD203B41FA5}">
                          <a16:colId xmlns:a16="http://schemas.microsoft.com/office/drawing/2014/main" val="56271693"/>
                        </a:ext>
                      </a:extLst>
                    </a:gridCol>
                    <a:gridCol w="1109748">
                      <a:extLst>
                        <a:ext uri="{9D8B030D-6E8A-4147-A177-3AD203B41FA5}">
                          <a16:colId xmlns:a16="http://schemas.microsoft.com/office/drawing/2014/main" val="2456269147"/>
                        </a:ext>
                      </a:extLst>
                    </a:gridCol>
                    <a:gridCol w="870440">
                      <a:extLst>
                        <a:ext uri="{9D8B030D-6E8A-4147-A177-3AD203B41FA5}">
                          <a16:colId xmlns:a16="http://schemas.microsoft.com/office/drawing/2014/main" val="678851811"/>
                        </a:ext>
                      </a:extLst>
                    </a:gridCol>
                    <a:gridCol w="969824">
                      <a:extLst>
                        <a:ext uri="{9D8B030D-6E8A-4147-A177-3AD203B41FA5}">
                          <a16:colId xmlns:a16="http://schemas.microsoft.com/office/drawing/2014/main" val="1333737375"/>
                        </a:ext>
                      </a:extLst>
                    </a:gridCol>
                    <a:gridCol w="1062589">
                      <a:extLst>
                        <a:ext uri="{9D8B030D-6E8A-4147-A177-3AD203B41FA5}">
                          <a16:colId xmlns:a16="http://schemas.microsoft.com/office/drawing/2014/main" val="4179573370"/>
                        </a:ext>
                      </a:extLst>
                    </a:gridCol>
                    <a:gridCol w="872442">
                      <a:extLst>
                        <a:ext uri="{9D8B030D-6E8A-4147-A177-3AD203B41FA5}">
                          <a16:colId xmlns:a16="http://schemas.microsoft.com/office/drawing/2014/main" val="1998047463"/>
                        </a:ext>
                      </a:extLst>
                    </a:gridCol>
                    <a:gridCol w="991306">
                      <a:extLst>
                        <a:ext uri="{9D8B030D-6E8A-4147-A177-3AD203B41FA5}">
                          <a16:colId xmlns:a16="http://schemas.microsoft.com/office/drawing/2014/main" val="2522169766"/>
                        </a:ext>
                      </a:extLst>
                    </a:gridCol>
                    <a:gridCol w="1045723">
                      <a:extLst>
                        <a:ext uri="{9D8B030D-6E8A-4147-A177-3AD203B41FA5}">
                          <a16:colId xmlns:a16="http://schemas.microsoft.com/office/drawing/2014/main" val="1873924647"/>
                        </a:ext>
                      </a:extLst>
                    </a:gridCol>
                  </a:tblGrid>
                  <a:tr h="382306">
                    <a:tc>
                      <a:txBody>
                        <a:bodyPr/>
                        <a:lstStyle/>
                        <a:p>
                          <a:r>
                            <a:rPr lang="de-DE" sz="1400" dirty="0" err="1"/>
                            <a:t>edge</a:t>
                          </a:r>
                          <a:endParaRPr lang="de-DE" sz="1400" dirty="0"/>
                        </a:p>
                      </a:txBody>
                      <a:tcPr>
                        <a:lnR w="28575" cap="flat" cmpd="sng" algn="ctr">
                          <a:solidFill>
                            <a:schemeClr val="tx1"/>
                          </a:solidFill>
                          <a:prstDash val="solid"/>
                          <a:round/>
                          <a:headEnd type="none" w="med" len="med"/>
                          <a:tailEnd type="none" w="med" len="med"/>
                        </a:lnR>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𝐶</m:t>
                                </m:r>
                                <m:sSup>
                                  <m:sSupPr>
                                    <m:ctrlPr>
                                      <a:rPr lang="de-DE" sz="1400" b="0" i="1" smtClean="0">
                                        <a:latin typeface="Cambria Math" panose="02040503050406030204" pitchFamily="18" charset="0"/>
                                      </a:rPr>
                                    </m:ctrlPr>
                                  </m:sSupPr>
                                  <m:e>
                                    <m:r>
                                      <a:rPr lang="de-DE" sz="1400" b="0" i="1" smtClean="0">
                                        <a:latin typeface="Cambria Math" panose="02040503050406030204" pitchFamily="18" charset="0"/>
                                      </a:rPr>
                                      <m:t>𝑢</m:t>
                                    </m:r>
                                  </m:e>
                                  <m:sup>
                                    <m:r>
                                      <a:rPr lang="de-DE" sz="1400" b="0" i="1" smtClean="0">
                                        <a:latin typeface="Cambria Math" panose="02040503050406030204" pitchFamily="18" charset="0"/>
                                      </a:rPr>
                                      <m:t>2+</m:t>
                                    </m:r>
                                  </m:sup>
                                </m:sSup>
                                <m:r>
                                  <a:rPr lang="pl-PL" sz="1400" b="0" i="0" smtClean="0">
                                    <a:latin typeface="Cambria Math" panose="02040503050406030204" pitchFamily="18" charset="0"/>
                                  </a:rPr>
                                  <m:t> </m:t>
                                </m:r>
                                <m:sSub>
                                  <m:sSubPr>
                                    <m:ctrlPr>
                                      <a:rPr lang="de-DE" sz="1400" b="0" i="1" dirty="0" smtClean="0">
                                        <a:latin typeface="Cambria Math" panose="02040503050406030204" pitchFamily="18" charset="0"/>
                                      </a:rPr>
                                    </m:ctrlPr>
                                  </m:sSubPr>
                                  <m:e>
                                    <m:r>
                                      <a:rPr lang="de-DE" sz="1400" i="1" dirty="0" smtClean="0">
                                        <a:latin typeface="Cambria Math" panose="02040503050406030204" pitchFamily="18" charset="0"/>
                                      </a:rPr>
                                      <m:t>𝐿</m:t>
                                    </m:r>
                                  </m:e>
                                  <m:sub>
                                    <m:r>
                                      <a:rPr lang="de-DE" sz="1400" i="1" dirty="0" smtClean="0">
                                        <a:latin typeface="Cambria Math" panose="02040503050406030204" pitchFamily="18" charset="0"/>
                                      </a:rPr>
                                      <m:t>3</m:t>
                                    </m:r>
                                  </m:sub>
                                </m:sSub>
                                <m:r>
                                  <a:rPr lang="de-DE" sz="1400" i="1" dirty="0" smtClean="0">
                                    <a:latin typeface="Cambria Math" panose="02040503050406030204" pitchFamily="18" charset="0"/>
                                  </a:rPr>
                                  <m:t> </m:t>
                                </m:r>
                                <m:r>
                                  <a:rPr lang="de-DE" sz="1400" i="1" dirty="0" err="1">
                                    <a:latin typeface="Cambria Math" panose="02040503050406030204" pitchFamily="18" charset="0"/>
                                  </a:rPr>
                                  <m:t>𝑒𝑑𝑔𝑒</m:t>
                                </m:r>
                              </m:oMath>
                            </m:oMathPara>
                          </a14:m>
                          <a:endParaRPr lang="de-DE" sz="1400" dirty="0"/>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𝐶</m:t>
                                </m:r>
                                <m:sSup>
                                  <m:sSupPr>
                                    <m:ctrlPr>
                                      <a:rPr lang="de-DE" sz="1400" b="0" i="1" smtClean="0">
                                        <a:latin typeface="Cambria Math" panose="02040503050406030204" pitchFamily="18" charset="0"/>
                                      </a:rPr>
                                    </m:ctrlPr>
                                  </m:sSupPr>
                                  <m:e>
                                    <m:r>
                                      <a:rPr lang="de-DE" sz="1400" b="0" i="1" smtClean="0">
                                        <a:latin typeface="Cambria Math" panose="02040503050406030204" pitchFamily="18" charset="0"/>
                                      </a:rPr>
                                      <m:t>𝑢</m:t>
                                    </m:r>
                                  </m:e>
                                  <m:sup>
                                    <m:r>
                                      <a:rPr lang="de-DE" sz="1400" b="0" i="1" smtClean="0">
                                        <a:latin typeface="Cambria Math" panose="02040503050406030204" pitchFamily="18" charset="0"/>
                                      </a:rPr>
                                      <m:t>1+</m:t>
                                    </m:r>
                                  </m:sup>
                                </m:sSup>
                                <m:r>
                                  <a:rPr lang="pl-PL" sz="1400" b="0" i="0" smtClean="0">
                                    <a:latin typeface="Cambria Math" panose="02040503050406030204" pitchFamily="18" charset="0"/>
                                  </a:rPr>
                                  <m:t> </m:t>
                                </m:r>
                                <m:sSub>
                                  <m:sSubPr>
                                    <m:ctrlPr>
                                      <a:rPr lang="de-DE" sz="1400" b="0" i="1" dirty="0" smtClean="0">
                                        <a:latin typeface="Cambria Math" panose="02040503050406030204" pitchFamily="18" charset="0"/>
                                      </a:rPr>
                                    </m:ctrlPr>
                                  </m:sSubPr>
                                  <m:e>
                                    <m:r>
                                      <a:rPr lang="de-DE" sz="1400" i="1" dirty="0" smtClean="0">
                                        <a:latin typeface="Cambria Math" panose="02040503050406030204" pitchFamily="18" charset="0"/>
                                      </a:rPr>
                                      <m:t>𝐿</m:t>
                                    </m:r>
                                  </m:e>
                                  <m:sub>
                                    <m:r>
                                      <a:rPr lang="de-DE" sz="1400" i="1" dirty="0" smtClean="0">
                                        <a:latin typeface="Cambria Math" panose="02040503050406030204" pitchFamily="18" charset="0"/>
                                      </a:rPr>
                                      <m:t>3</m:t>
                                    </m:r>
                                  </m:sub>
                                </m:sSub>
                                <m:r>
                                  <a:rPr lang="de-DE" sz="1400" i="1" dirty="0" smtClean="0">
                                    <a:latin typeface="Cambria Math" panose="02040503050406030204" pitchFamily="18" charset="0"/>
                                  </a:rPr>
                                  <m:t> </m:t>
                                </m:r>
                                <m:r>
                                  <a:rPr lang="de-DE" sz="1400" i="1" dirty="0" err="1">
                                    <a:latin typeface="Cambria Math" panose="02040503050406030204" pitchFamily="18" charset="0"/>
                                  </a:rPr>
                                  <m:t>𝑒𝑑𝑔𝑒</m:t>
                                </m:r>
                              </m:oMath>
                            </m:oMathPara>
                          </a14:m>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𝐶</m:t>
                                </m:r>
                                <m:sSup>
                                  <m:sSupPr>
                                    <m:ctrlPr>
                                      <a:rPr lang="de-DE" sz="1400" b="0" i="1" smtClean="0">
                                        <a:latin typeface="Cambria Math" panose="02040503050406030204" pitchFamily="18" charset="0"/>
                                      </a:rPr>
                                    </m:ctrlPr>
                                  </m:sSupPr>
                                  <m:e>
                                    <m:r>
                                      <a:rPr lang="de-DE" sz="1400" b="0" i="1" smtClean="0">
                                        <a:latin typeface="Cambria Math" panose="02040503050406030204" pitchFamily="18" charset="0"/>
                                      </a:rPr>
                                      <m:t>𝑢</m:t>
                                    </m:r>
                                  </m:e>
                                  <m:sup>
                                    <m:r>
                                      <a:rPr lang="de-DE" sz="1400" b="0" i="1" smtClean="0">
                                        <a:latin typeface="Cambria Math" panose="02040503050406030204" pitchFamily="18" charset="0"/>
                                      </a:rPr>
                                      <m:t>2+</m:t>
                                    </m:r>
                                  </m:sup>
                                </m:sSup>
                                <m:r>
                                  <a:rPr lang="pl-PL" sz="1400" b="0" i="0" smtClean="0">
                                    <a:latin typeface="Cambria Math" panose="02040503050406030204" pitchFamily="18" charset="0"/>
                                  </a:rPr>
                                  <m:t> </m:t>
                                </m:r>
                                <m:sSub>
                                  <m:sSubPr>
                                    <m:ctrlPr>
                                      <a:rPr lang="de-DE" sz="1400" b="0" i="1" dirty="0" smtClean="0">
                                        <a:latin typeface="Cambria Math" panose="02040503050406030204" pitchFamily="18" charset="0"/>
                                      </a:rPr>
                                    </m:ctrlPr>
                                  </m:sSubPr>
                                  <m:e>
                                    <m:r>
                                      <a:rPr lang="de-DE" sz="1400" i="1" dirty="0" smtClean="0">
                                        <a:latin typeface="Cambria Math" panose="02040503050406030204" pitchFamily="18" charset="0"/>
                                      </a:rPr>
                                      <m:t>𝐿</m:t>
                                    </m:r>
                                  </m:e>
                                  <m:sub>
                                    <m:r>
                                      <a:rPr lang="de-DE" sz="1400" b="0" i="1" dirty="0" smtClean="0">
                                        <a:latin typeface="Cambria Math" panose="02040503050406030204" pitchFamily="18" charset="0"/>
                                      </a:rPr>
                                      <m:t>2</m:t>
                                    </m:r>
                                  </m:sub>
                                </m:sSub>
                                <m:r>
                                  <a:rPr lang="de-DE" sz="1400" i="1" dirty="0" smtClean="0">
                                    <a:latin typeface="Cambria Math" panose="02040503050406030204" pitchFamily="18" charset="0"/>
                                  </a:rPr>
                                  <m:t> </m:t>
                                </m:r>
                                <m:r>
                                  <a:rPr lang="de-DE" sz="1400" i="1" dirty="0" err="1">
                                    <a:latin typeface="Cambria Math" panose="02040503050406030204" pitchFamily="18" charset="0"/>
                                  </a:rPr>
                                  <m:t>𝑒𝑑𝑔𝑒</m:t>
                                </m:r>
                              </m:oMath>
                            </m:oMathPara>
                          </a14:m>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𝐶</m:t>
                                </m:r>
                                <m:sSup>
                                  <m:sSupPr>
                                    <m:ctrlPr>
                                      <a:rPr lang="de-DE" sz="1400" b="0" i="1" smtClean="0">
                                        <a:latin typeface="Cambria Math" panose="02040503050406030204" pitchFamily="18" charset="0"/>
                                      </a:rPr>
                                    </m:ctrlPr>
                                  </m:sSupPr>
                                  <m:e>
                                    <m:r>
                                      <a:rPr lang="de-DE" sz="1400" b="0" i="1" smtClean="0">
                                        <a:latin typeface="Cambria Math" panose="02040503050406030204" pitchFamily="18" charset="0"/>
                                      </a:rPr>
                                      <m:t>𝑢</m:t>
                                    </m:r>
                                  </m:e>
                                  <m:sup>
                                    <m:r>
                                      <a:rPr lang="de-DE" sz="1400" b="0" i="1" smtClean="0">
                                        <a:latin typeface="Cambria Math" panose="02040503050406030204" pitchFamily="18" charset="0"/>
                                      </a:rPr>
                                      <m:t>1+</m:t>
                                    </m:r>
                                  </m:sup>
                                </m:sSup>
                                <m:r>
                                  <a:rPr lang="pl-PL" sz="1400" b="0" i="0" smtClean="0">
                                    <a:latin typeface="Cambria Math" panose="02040503050406030204" pitchFamily="18" charset="0"/>
                                  </a:rPr>
                                  <m:t> </m:t>
                                </m:r>
                                <m:sSub>
                                  <m:sSubPr>
                                    <m:ctrlPr>
                                      <a:rPr lang="de-DE" sz="1400" b="0" i="1" dirty="0" smtClean="0">
                                        <a:latin typeface="Cambria Math" panose="02040503050406030204" pitchFamily="18" charset="0"/>
                                      </a:rPr>
                                    </m:ctrlPr>
                                  </m:sSubPr>
                                  <m:e>
                                    <m:r>
                                      <a:rPr lang="de-DE" sz="1400" i="1" dirty="0" smtClean="0">
                                        <a:latin typeface="Cambria Math" panose="02040503050406030204" pitchFamily="18" charset="0"/>
                                      </a:rPr>
                                      <m:t>𝐿</m:t>
                                    </m:r>
                                  </m:e>
                                  <m:sub>
                                    <m:r>
                                      <a:rPr lang="de-DE" sz="1400" b="0" i="1" dirty="0" smtClean="0">
                                        <a:latin typeface="Cambria Math" panose="02040503050406030204" pitchFamily="18" charset="0"/>
                                      </a:rPr>
                                      <m:t>2</m:t>
                                    </m:r>
                                  </m:sub>
                                </m:sSub>
                                <m:r>
                                  <a:rPr lang="de-DE" sz="1400" i="1" dirty="0" smtClean="0">
                                    <a:latin typeface="Cambria Math" panose="02040503050406030204" pitchFamily="18" charset="0"/>
                                  </a:rPr>
                                  <m:t> </m:t>
                                </m:r>
                                <m:r>
                                  <a:rPr lang="de-DE" sz="1400" i="1" dirty="0" err="1">
                                    <a:latin typeface="Cambria Math" panose="02040503050406030204" pitchFamily="18" charset="0"/>
                                  </a:rPr>
                                  <m:t>𝑒𝑑𝑔𝑒</m:t>
                                </m:r>
                              </m:oMath>
                            </m:oMathPara>
                          </a14:m>
                          <a:endParaRPr lang="de-DE" sz="1400" dirty="0"/>
                        </a:p>
                      </a:txBody>
                      <a:tcPr>
                        <a:lnL w="12700" cap="flat" cmpd="sng" algn="ctr">
                          <a:solidFill>
                            <a:schemeClr val="tx1"/>
                          </a:solidFill>
                          <a:prstDash val="solid"/>
                          <a:round/>
                          <a:headEnd type="none" w="med" len="med"/>
                          <a:tailEnd type="none" w="med" len="med"/>
                        </a:lnL>
                      </a:tcPr>
                    </a:tc>
                    <a:tc hMerge="1">
                      <a:txBody>
                        <a:bodyPr/>
                        <a:lstStyle/>
                        <a:p>
                          <a:endParaRPr lang="de-DE" dirty="0"/>
                        </a:p>
                      </a:txBody>
                      <a:tcPr/>
                    </a:tc>
                    <a:extLst>
                      <a:ext uri="{0D108BD9-81ED-4DB2-BD59-A6C34878D82A}">
                        <a16:rowId xmlns:a16="http://schemas.microsoft.com/office/drawing/2014/main" val="3569613745"/>
                      </a:ext>
                    </a:extLst>
                  </a:tr>
                  <a:tr h="382306">
                    <a:tc>
                      <a:txBody>
                        <a:bodyPr/>
                        <a:lstStyle/>
                        <a:p>
                          <a:r>
                            <a:rPr lang="de-DE" sz="1400" dirty="0" err="1"/>
                            <a:t>Polarization</a:t>
                          </a:r>
                          <a:endParaRPr lang="de-DE" sz="1400" dirty="0"/>
                        </a:p>
                      </a:txBody>
                      <a:tcPr>
                        <a:lnR w="28575"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1400" b="1" i="1" dirty="0" smtClean="0">
                                        <a:latin typeface="Cambria Math" panose="02040503050406030204" pitchFamily="18" charset="0"/>
                                      </a:rPr>
                                    </m:ctrlPr>
                                  </m:sSubPr>
                                  <m:e>
                                    <m:r>
                                      <a:rPr lang="de-DE" sz="1400" b="1" i="1" dirty="0" smtClean="0">
                                        <a:latin typeface="Cambria Math" panose="02040503050406030204" pitchFamily="18" charset="0"/>
                                      </a:rPr>
                                      <m:t>𝑬</m:t>
                                    </m:r>
                                  </m:e>
                                  <m:sub>
                                    <m:r>
                                      <a:rPr lang="pl-PL" sz="1400" b="1" i="1" dirty="0" smtClean="0">
                                        <a:latin typeface="Cambria Math" panose="02040503050406030204" pitchFamily="18" charset="0"/>
                                      </a:rPr>
                                      <m:t>𝟎</m:t>
                                    </m:r>
                                  </m:sub>
                                </m:sSub>
                                <m:r>
                                  <a:rPr lang="de-DE" sz="1400" b="1" i="1" dirty="0" smtClean="0">
                                    <a:latin typeface="Cambria Math" panose="02040503050406030204" pitchFamily="18" charset="0"/>
                                  </a:rPr>
                                  <m:t> [</m:t>
                                </m:r>
                                <m:r>
                                  <a:rPr lang="de-DE" sz="1400" b="1" i="1" dirty="0" smtClean="0">
                                    <a:latin typeface="Cambria Math" panose="02040503050406030204" pitchFamily="18" charset="0"/>
                                  </a:rPr>
                                  <m:t>𝒆𝑽</m:t>
                                </m:r>
                                <m:r>
                                  <a:rPr lang="de-DE" sz="1400" b="1" i="1" dirty="0" smtClean="0">
                                    <a:latin typeface="Cambria Math" panose="02040503050406030204" pitchFamily="18" charset="0"/>
                                  </a:rPr>
                                  <m:t>]</m:t>
                                </m:r>
                              </m:oMath>
                            </m:oMathPara>
                          </a14:m>
                          <a:endParaRPr lang="de-DE" sz="1400" dirty="0"/>
                        </a:p>
                      </a:txBody>
                      <a:tcPr>
                        <a:lnL w="28575"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𝐹𝑊𝐻𝑀</m:t>
                                </m:r>
                                <m:r>
                                  <a:rPr lang="de-DE" sz="1400" i="1" dirty="0" smtClean="0">
                                    <a:latin typeface="Cambria Math" panose="02040503050406030204" pitchFamily="18" charset="0"/>
                                  </a:rPr>
                                  <m:t> [</m:t>
                                </m:r>
                                <m:r>
                                  <a:rPr lang="de-DE" sz="1400" i="1" dirty="0" smtClean="0">
                                    <a:latin typeface="Cambria Math" panose="02040503050406030204" pitchFamily="18" charset="0"/>
                                  </a:rPr>
                                  <m:t>𝑒𝑉</m:t>
                                </m:r>
                                <m:r>
                                  <a:rPr lang="de-DE" sz="1400" i="1" dirty="0" smtClean="0">
                                    <a:latin typeface="Cambria Math" panose="02040503050406030204" pitchFamily="18" charset="0"/>
                                  </a:rPr>
                                  <m:t>]</m:t>
                                </m:r>
                              </m:oMath>
                            </m:oMathPara>
                          </a14:m>
                          <a:endParaRPr lang="de-DE" sz="1400" dirty="0"/>
                        </a:p>
                      </a:txBody>
                      <a:tcP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l-PL" sz="1400" b="1" i="0" smtClean="0">
                                    <a:latin typeface="Cambria Math" panose="02040503050406030204" pitchFamily="18" charset="0"/>
                                  </a:rPr>
                                  <m:t>𝚫</m:t>
                                </m:r>
                                <m:sSub>
                                  <m:sSubPr>
                                    <m:ctrlPr>
                                      <a:rPr lang="pl-PL" sz="1400" b="1" i="1" smtClean="0">
                                        <a:latin typeface="Cambria Math" panose="02040503050406030204" pitchFamily="18" charset="0"/>
                                      </a:rPr>
                                    </m:ctrlPr>
                                  </m:sSubPr>
                                  <m:e>
                                    <m:r>
                                      <a:rPr lang="pl-PL" sz="1400" b="1" i="0" smtClean="0">
                                        <a:latin typeface="Cambria Math" panose="02040503050406030204" pitchFamily="18" charset="0"/>
                                      </a:rPr>
                                      <m:t>𝐄</m:t>
                                    </m:r>
                                  </m:e>
                                  <m:sub>
                                    <m:r>
                                      <a:rPr lang="pl-PL" sz="1400" b="1" i="0" smtClean="0">
                                        <a:latin typeface="Cambria Math" panose="02040503050406030204" pitchFamily="18" charset="0"/>
                                      </a:rPr>
                                      <m:t>𝟎</m:t>
                                    </m:r>
                                  </m:sub>
                                </m:sSub>
                              </m:oMath>
                            </m:oMathPara>
                          </a14:m>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1400" b="1" i="1" dirty="0" smtClean="0">
                                        <a:latin typeface="Cambria Math" panose="02040503050406030204" pitchFamily="18" charset="0"/>
                                      </a:rPr>
                                    </m:ctrlPr>
                                  </m:sSubPr>
                                  <m:e>
                                    <m:r>
                                      <a:rPr lang="de-DE" sz="1400" b="1" i="1" dirty="0" smtClean="0">
                                        <a:latin typeface="Cambria Math" panose="02040503050406030204" pitchFamily="18" charset="0"/>
                                      </a:rPr>
                                      <m:t>𝑬</m:t>
                                    </m:r>
                                  </m:e>
                                  <m:sub>
                                    <m:r>
                                      <a:rPr lang="pl-PL" sz="1400" b="1" i="1" dirty="0" smtClean="0">
                                        <a:latin typeface="Cambria Math" panose="02040503050406030204" pitchFamily="18" charset="0"/>
                                      </a:rPr>
                                      <m:t>𝟎</m:t>
                                    </m:r>
                                  </m:sub>
                                </m:sSub>
                                <m:r>
                                  <a:rPr lang="de-DE" sz="1400" b="1" i="1" dirty="0" smtClean="0">
                                    <a:latin typeface="Cambria Math" panose="02040503050406030204" pitchFamily="18" charset="0"/>
                                  </a:rPr>
                                  <m:t> [</m:t>
                                </m:r>
                                <m:r>
                                  <a:rPr lang="de-DE" sz="1400" b="1" i="1" dirty="0" smtClean="0">
                                    <a:latin typeface="Cambria Math" panose="02040503050406030204" pitchFamily="18" charset="0"/>
                                  </a:rPr>
                                  <m:t>𝒆𝑽</m:t>
                                </m:r>
                                <m:r>
                                  <a:rPr lang="de-DE" sz="1400" b="1" i="1" dirty="0" smtClean="0">
                                    <a:latin typeface="Cambria Math" panose="02040503050406030204" pitchFamily="18" charset="0"/>
                                  </a:rPr>
                                  <m:t>]</m:t>
                                </m:r>
                              </m:oMath>
                            </m:oMathPara>
                          </a14:m>
                          <a:endParaRPr lang="de-DE" sz="1400" dirty="0"/>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𝐹𝑊𝐻𝑀</m:t>
                                </m:r>
                                <m:r>
                                  <a:rPr lang="de-DE" sz="1400" i="1" dirty="0" smtClean="0">
                                    <a:latin typeface="Cambria Math" panose="02040503050406030204" pitchFamily="18" charset="0"/>
                                  </a:rPr>
                                  <m:t> [</m:t>
                                </m:r>
                                <m:r>
                                  <a:rPr lang="de-DE" sz="1400" i="1" dirty="0" smtClean="0">
                                    <a:latin typeface="Cambria Math" panose="02040503050406030204" pitchFamily="18" charset="0"/>
                                  </a:rPr>
                                  <m:t>𝑒𝑉</m:t>
                                </m:r>
                                <m:r>
                                  <a:rPr lang="de-DE" sz="1400" i="1" dirty="0" smtClean="0">
                                    <a:latin typeface="Cambria Math" panose="02040503050406030204" pitchFamily="18" charset="0"/>
                                  </a:rPr>
                                  <m:t>]</m:t>
                                </m:r>
                              </m:oMath>
                            </m:oMathPara>
                          </a14:m>
                          <a:endParaRPr lang="de-DE" sz="1400" dirty="0"/>
                        </a:p>
                      </a:txBody>
                      <a:tcP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l-PL" sz="1400" b="1" i="0" smtClean="0">
                                    <a:latin typeface="Cambria Math" panose="02040503050406030204" pitchFamily="18" charset="0"/>
                                  </a:rPr>
                                  <m:t>𝚫</m:t>
                                </m:r>
                                <m:sSub>
                                  <m:sSubPr>
                                    <m:ctrlPr>
                                      <a:rPr lang="pl-PL" sz="1400" b="1" i="1" smtClean="0">
                                        <a:latin typeface="Cambria Math" panose="02040503050406030204" pitchFamily="18" charset="0"/>
                                      </a:rPr>
                                    </m:ctrlPr>
                                  </m:sSubPr>
                                  <m:e>
                                    <m:r>
                                      <a:rPr lang="pl-PL" sz="1400" b="1" i="0" smtClean="0">
                                        <a:latin typeface="Cambria Math" panose="02040503050406030204" pitchFamily="18" charset="0"/>
                                      </a:rPr>
                                      <m:t>𝐄</m:t>
                                    </m:r>
                                  </m:e>
                                  <m:sub>
                                    <m:r>
                                      <a:rPr lang="pl-PL" sz="1400" b="1" i="0" smtClean="0">
                                        <a:latin typeface="Cambria Math" panose="02040503050406030204" pitchFamily="18" charset="0"/>
                                      </a:rPr>
                                      <m:t>𝟎</m:t>
                                    </m:r>
                                  </m:sub>
                                </m:sSub>
                              </m:oMath>
                            </m:oMathPara>
                          </a14:m>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1400" b="1" i="1" dirty="0" smtClean="0">
                                        <a:latin typeface="Cambria Math" panose="02040503050406030204" pitchFamily="18" charset="0"/>
                                      </a:rPr>
                                    </m:ctrlPr>
                                  </m:sSubPr>
                                  <m:e>
                                    <m:r>
                                      <a:rPr lang="de-DE" sz="1400" b="1" i="1" dirty="0" smtClean="0">
                                        <a:latin typeface="Cambria Math" panose="02040503050406030204" pitchFamily="18" charset="0"/>
                                      </a:rPr>
                                      <m:t>𝑬</m:t>
                                    </m:r>
                                  </m:e>
                                  <m:sub>
                                    <m:r>
                                      <a:rPr lang="pl-PL" sz="1400" b="1" i="1" dirty="0" smtClean="0">
                                        <a:latin typeface="Cambria Math" panose="02040503050406030204" pitchFamily="18" charset="0"/>
                                      </a:rPr>
                                      <m:t>𝟎</m:t>
                                    </m:r>
                                  </m:sub>
                                </m:sSub>
                                <m:r>
                                  <a:rPr lang="de-DE" sz="1400" b="1" i="1" dirty="0" smtClean="0">
                                    <a:latin typeface="Cambria Math" panose="02040503050406030204" pitchFamily="18" charset="0"/>
                                  </a:rPr>
                                  <m:t> [</m:t>
                                </m:r>
                                <m:r>
                                  <a:rPr lang="de-DE" sz="1400" b="1" i="1" dirty="0" smtClean="0">
                                    <a:latin typeface="Cambria Math" panose="02040503050406030204" pitchFamily="18" charset="0"/>
                                  </a:rPr>
                                  <m:t>𝒆𝑽</m:t>
                                </m:r>
                                <m:r>
                                  <a:rPr lang="de-DE" sz="1400" b="1" i="1" dirty="0" smtClean="0">
                                    <a:latin typeface="Cambria Math" panose="02040503050406030204" pitchFamily="18" charset="0"/>
                                  </a:rPr>
                                  <m:t>]</m:t>
                                </m:r>
                              </m:oMath>
                            </m:oMathPara>
                          </a14:m>
                          <a:endParaRPr lang="de-DE" sz="1400" dirty="0"/>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𝐹𝑊𝐻𝑀</m:t>
                                </m:r>
                                <m:r>
                                  <a:rPr lang="de-DE" sz="1400" i="1" dirty="0" smtClean="0">
                                    <a:latin typeface="Cambria Math" panose="02040503050406030204" pitchFamily="18" charset="0"/>
                                  </a:rPr>
                                  <m:t> [</m:t>
                                </m:r>
                                <m:r>
                                  <a:rPr lang="de-DE" sz="1400" i="1" dirty="0" smtClean="0">
                                    <a:latin typeface="Cambria Math" panose="02040503050406030204" pitchFamily="18" charset="0"/>
                                  </a:rPr>
                                  <m:t>𝑒𝑉</m:t>
                                </m:r>
                                <m:r>
                                  <a:rPr lang="de-DE" sz="1400" i="1" dirty="0" smtClean="0">
                                    <a:latin typeface="Cambria Math" panose="02040503050406030204" pitchFamily="18" charset="0"/>
                                  </a:rPr>
                                  <m:t>]</m:t>
                                </m:r>
                              </m:oMath>
                            </m:oMathPara>
                          </a14:m>
                          <a:endParaRPr lang="de-DE" sz="1400" dirty="0"/>
                        </a:p>
                      </a:txBody>
                      <a:tcP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l-PL" sz="1400" b="1" i="0" smtClean="0">
                                    <a:latin typeface="Cambria Math" panose="02040503050406030204" pitchFamily="18" charset="0"/>
                                  </a:rPr>
                                  <m:t>𝚫</m:t>
                                </m:r>
                                <m:sSub>
                                  <m:sSubPr>
                                    <m:ctrlPr>
                                      <a:rPr lang="pl-PL" sz="1400" b="1" i="1" smtClean="0">
                                        <a:latin typeface="Cambria Math" panose="02040503050406030204" pitchFamily="18" charset="0"/>
                                      </a:rPr>
                                    </m:ctrlPr>
                                  </m:sSubPr>
                                  <m:e>
                                    <m:r>
                                      <a:rPr lang="pl-PL" sz="1400" b="1" i="0" smtClean="0">
                                        <a:latin typeface="Cambria Math" panose="02040503050406030204" pitchFamily="18" charset="0"/>
                                      </a:rPr>
                                      <m:t>𝐄</m:t>
                                    </m:r>
                                  </m:e>
                                  <m:sub>
                                    <m:r>
                                      <a:rPr lang="pl-PL" sz="1400" b="1" i="0" smtClean="0">
                                        <a:latin typeface="Cambria Math" panose="02040503050406030204" pitchFamily="18" charset="0"/>
                                      </a:rPr>
                                      <m:t>𝟎</m:t>
                                    </m:r>
                                  </m:sub>
                                </m:sSub>
                              </m:oMath>
                            </m:oMathPara>
                          </a14:m>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de-DE" sz="1400" b="1" i="1" dirty="0" smtClean="0">
                                        <a:latin typeface="Cambria Math" panose="02040503050406030204" pitchFamily="18" charset="0"/>
                                      </a:rPr>
                                    </m:ctrlPr>
                                  </m:sSubPr>
                                  <m:e>
                                    <m:r>
                                      <a:rPr lang="de-DE" sz="1400" b="1" i="1" dirty="0" smtClean="0">
                                        <a:latin typeface="Cambria Math" panose="02040503050406030204" pitchFamily="18" charset="0"/>
                                      </a:rPr>
                                      <m:t>𝑬</m:t>
                                    </m:r>
                                  </m:e>
                                  <m:sub>
                                    <m:r>
                                      <a:rPr lang="pl-PL" sz="1400" b="1" i="1" dirty="0" smtClean="0">
                                        <a:latin typeface="Cambria Math" panose="02040503050406030204" pitchFamily="18" charset="0"/>
                                      </a:rPr>
                                      <m:t>𝟎</m:t>
                                    </m:r>
                                  </m:sub>
                                </m:sSub>
                                <m:r>
                                  <a:rPr lang="de-DE" sz="1400" b="1" i="1" dirty="0" smtClean="0">
                                    <a:latin typeface="Cambria Math" panose="02040503050406030204" pitchFamily="18" charset="0"/>
                                  </a:rPr>
                                  <m:t> [</m:t>
                                </m:r>
                                <m:r>
                                  <a:rPr lang="de-DE" sz="1400" b="1" i="1" dirty="0" smtClean="0">
                                    <a:latin typeface="Cambria Math" panose="02040503050406030204" pitchFamily="18" charset="0"/>
                                  </a:rPr>
                                  <m:t>𝒆𝑽</m:t>
                                </m:r>
                                <m:r>
                                  <a:rPr lang="de-DE" sz="1400" b="1" i="1" dirty="0" smtClean="0">
                                    <a:latin typeface="Cambria Math" panose="02040503050406030204" pitchFamily="18" charset="0"/>
                                  </a:rPr>
                                  <m:t>]</m:t>
                                </m:r>
                              </m:oMath>
                            </m:oMathPara>
                          </a14:m>
                          <a:endParaRPr lang="de-DE" sz="1400" dirty="0"/>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𝐹𝑊𝐻𝑀</m:t>
                                </m:r>
                                <m:r>
                                  <a:rPr lang="de-DE" sz="1400" i="1" dirty="0" smtClean="0">
                                    <a:latin typeface="Cambria Math" panose="02040503050406030204" pitchFamily="18" charset="0"/>
                                  </a:rPr>
                                  <m:t> [</m:t>
                                </m:r>
                                <m:r>
                                  <a:rPr lang="de-DE" sz="1400" i="1" dirty="0" smtClean="0">
                                    <a:latin typeface="Cambria Math" panose="02040503050406030204" pitchFamily="18" charset="0"/>
                                  </a:rPr>
                                  <m:t>𝑒𝑉</m:t>
                                </m:r>
                                <m:r>
                                  <a:rPr lang="de-DE" sz="1400" i="1" dirty="0" smtClean="0">
                                    <a:latin typeface="Cambria Math" panose="02040503050406030204" pitchFamily="18" charset="0"/>
                                  </a:rPr>
                                  <m:t>]</m:t>
                                </m:r>
                              </m:oMath>
                            </m:oMathPara>
                          </a14:m>
                          <a:endParaRPr lang="de-DE" sz="1400" dirty="0"/>
                        </a:p>
                      </a:txBody>
                      <a:tcPr/>
                    </a:tc>
                    <a:extLst>
                      <a:ext uri="{0D108BD9-81ED-4DB2-BD59-A6C34878D82A}">
                        <a16:rowId xmlns:a16="http://schemas.microsoft.com/office/drawing/2014/main" val="1239653375"/>
                      </a:ext>
                    </a:extLst>
                  </a:tr>
                  <a:tr h="382306">
                    <a:tc>
                      <a:txBody>
                        <a:bodyPr/>
                        <a:lstStyle/>
                        <a:p>
                          <a:r>
                            <a:rPr lang="de-DE" sz="1400" dirty="0"/>
                            <a:t>LCP</a:t>
                          </a:r>
                        </a:p>
                      </a:txBody>
                      <a:tcPr>
                        <a:lnR w="28575" cap="flat" cmpd="sng" algn="ctr">
                          <a:solidFill>
                            <a:schemeClr val="tx1"/>
                          </a:solidFill>
                          <a:prstDash val="solid"/>
                          <a:round/>
                          <a:headEnd type="none" w="med" len="med"/>
                          <a:tailEnd type="none" w="med" len="med"/>
                        </a:lnR>
                      </a:tcPr>
                    </a:tc>
                    <a:tc>
                      <a:txBody>
                        <a:bodyPr/>
                        <a:lstStyle/>
                        <a:p>
                          <a:r>
                            <a:rPr lang="de-DE" sz="1400" dirty="0"/>
                            <a:t>937.92</a:t>
                          </a:r>
                        </a:p>
                      </a:txBody>
                      <a:tcPr>
                        <a:lnL w="28575" cap="flat" cmpd="sng" algn="ctr">
                          <a:solidFill>
                            <a:schemeClr val="tx1"/>
                          </a:solidFill>
                          <a:prstDash val="solid"/>
                          <a:round/>
                          <a:headEnd type="none" w="med" len="med"/>
                          <a:tailEnd type="none" w="med" len="med"/>
                        </a:lnL>
                      </a:tcPr>
                    </a:tc>
                    <a:tc>
                      <a:txBody>
                        <a:bodyPr/>
                        <a:lstStyle/>
                        <a:p>
                          <a:r>
                            <a:rPr lang="de-DE" sz="1400" dirty="0"/>
                            <a:t>0.69799</a:t>
                          </a:r>
                        </a:p>
                      </a:txBody>
                      <a:tcPr>
                        <a:lnR w="12700" cap="flat" cmpd="sng" algn="ctr">
                          <a:solidFill>
                            <a:schemeClr val="tx1"/>
                          </a:solidFill>
                          <a:prstDash val="solid"/>
                          <a:round/>
                          <a:headEnd type="none" w="med" len="med"/>
                          <a:tailEnd type="none" w="med" len="med"/>
                        </a:lnR>
                      </a:tcPr>
                    </a:tc>
                    <a:tc>
                      <a:txBody>
                        <a:bodyPr/>
                        <a:lstStyle/>
                        <a:p>
                          <a:r>
                            <a:rPr lang="pl-PL" sz="1400" dirty="0"/>
                            <a:t>2.98</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940.9</a:t>
                          </a:r>
                          <a:r>
                            <a:rPr lang="pl-PL" sz="1400" dirty="0"/>
                            <a:t>0</a:t>
                          </a:r>
                          <a:endParaRPr lang="de-DE" sz="1400" dirty="0"/>
                        </a:p>
                      </a:txBody>
                      <a:tcPr>
                        <a:lnL w="12700" cap="flat" cmpd="sng" algn="ctr">
                          <a:solidFill>
                            <a:schemeClr val="tx1"/>
                          </a:solidFill>
                          <a:prstDash val="solid"/>
                          <a:round/>
                          <a:headEnd type="none" w="med" len="med"/>
                          <a:tailEnd type="none" w="med" len="med"/>
                        </a:lnL>
                      </a:tcPr>
                    </a:tc>
                    <a:tc>
                      <a:txBody>
                        <a:bodyPr/>
                        <a:lstStyle/>
                        <a:p>
                          <a:r>
                            <a:rPr lang="de-DE" sz="1400" dirty="0"/>
                            <a:t>1.047</a:t>
                          </a:r>
                        </a:p>
                      </a:txBody>
                      <a:tcPr>
                        <a:lnR w="12700" cap="flat" cmpd="sng" algn="ctr">
                          <a:solidFill>
                            <a:schemeClr val="tx1"/>
                          </a:solidFill>
                          <a:prstDash val="solid"/>
                          <a:round/>
                          <a:headEnd type="none" w="med" len="med"/>
                          <a:tailEnd type="none" w="med" len="med"/>
                        </a:lnR>
                      </a:tcPr>
                    </a:tc>
                    <a:tc>
                      <a:txBody>
                        <a:bodyPr/>
                        <a:lstStyle/>
                        <a:p>
                          <a:r>
                            <a:rPr lang="pl-PL" sz="1400" dirty="0"/>
                            <a:t>17.06</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957.96</a:t>
                          </a:r>
                        </a:p>
                      </a:txBody>
                      <a:tcPr>
                        <a:lnL w="12700" cap="flat" cmpd="sng" algn="ctr">
                          <a:solidFill>
                            <a:schemeClr val="tx1"/>
                          </a:solidFill>
                          <a:prstDash val="solid"/>
                          <a:round/>
                          <a:headEnd type="none" w="med" len="med"/>
                          <a:tailEnd type="none" w="med" len="med"/>
                        </a:lnL>
                      </a:tcPr>
                    </a:tc>
                    <a:tc>
                      <a:txBody>
                        <a:bodyPr/>
                        <a:lstStyle/>
                        <a:p>
                          <a:r>
                            <a:rPr lang="de-DE" sz="1400" dirty="0"/>
                            <a:t>1.033</a:t>
                          </a:r>
                        </a:p>
                      </a:txBody>
                      <a:tcPr>
                        <a:lnR w="12700" cap="flat" cmpd="sng" algn="ctr">
                          <a:solidFill>
                            <a:schemeClr val="tx1"/>
                          </a:solidFill>
                          <a:prstDash val="solid"/>
                          <a:round/>
                          <a:headEnd type="none" w="med" len="med"/>
                          <a:tailEnd type="none" w="med" len="med"/>
                        </a:lnR>
                      </a:tcPr>
                    </a:tc>
                    <a:tc>
                      <a:txBody>
                        <a:bodyPr/>
                        <a:lstStyle/>
                        <a:p>
                          <a:r>
                            <a:rPr lang="pl-PL" sz="1400" dirty="0"/>
                            <a:t>-</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a:t>
                          </a:r>
                        </a:p>
                      </a:txBody>
                      <a:tcPr>
                        <a:lnL w="12700" cap="flat" cmpd="sng" algn="ctr">
                          <a:solidFill>
                            <a:schemeClr val="tx1"/>
                          </a:solidFill>
                          <a:prstDash val="solid"/>
                          <a:round/>
                          <a:headEnd type="none" w="med" len="med"/>
                          <a:tailEnd type="none" w="med" len="med"/>
                        </a:lnL>
                      </a:tcPr>
                    </a:tc>
                    <a:tc>
                      <a:txBody>
                        <a:bodyPr/>
                        <a:lstStyle/>
                        <a:p>
                          <a:r>
                            <a:rPr lang="de-DE" sz="1400" dirty="0"/>
                            <a:t>-</a:t>
                          </a:r>
                        </a:p>
                      </a:txBody>
                      <a:tcPr/>
                    </a:tc>
                    <a:extLst>
                      <a:ext uri="{0D108BD9-81ED-4DB2-BD59-A6C34878D82A}">
                        <a16:rowId xmlns:a16="http://schemas.microsoft.com/office/drawing/2014/main" val="470263897"/>
                      </a:ext>
                    </a:extLst>
                  </a:tr>
                  <a:tr h="382306">
                    <a:tc>
                      <a:txBody>
                        <a:bodyPr/>
                        <a:lstStyle/>
                        <a:p>
                          <a:r>
                            <a:rPr lang="de-DE" sz="1400" dirty="0"/>
                            <a:t>LV(960)</a:t>
                          </a:r>
                        </a:p>
                      </a:txBody>
                      <a:tcPr>
                        <a:lnR w="28575" cap="flat" cmpd="sng" algn="ctr">
                          <a:solidFill>
                            <a:schemeClr val="tx1"/>
                          </a:solidFill>
                          <a:prstDash val="solid"/>
                          <a:round/>
                          <a:headEnd type="none" w="med" len="med"/>
                          <a:tailEnd type="none" w="med" len="med"/>
                        </a:lnR>
                      </a:tcPr>
                    </a:tc>
                    <a:tc>
                      <a:txBody>
                        <a:bodyPr/>
                        <a:lstStyle/>
                        <a:p>
                          <a:r>
                            <a:rPr lang="de-DE" sz="1400" dirty="0"/>
                            <a:t>938.05</a:t>
                          </a:r>
                        </a:p>
                      </a:txBody>
                      <a:tcPr>
                        <a:lnL w="28575" cap="flat" cmpd="sng" algn="ctr">
                          <a:solidFill>
                            <a:schemeClr val="tx1"/>
                          </a:solidFill>
                          <a:prstDash val="solid"/>
                          <a:round/>
                          <a:headEnd type="none" w="med" len="med"/>
                          <a:tailEnd type="none" w="med" len="med"/>
                        </a:lnL>
                      </a:tcPr>
                    </a:tc>
                    <a:tc>
                      <a:txBody>
                        <a:bodyPr/>
                        <a:lstStyle/>
                        <a:p>
                          <a:r>
                            <a:rPr lang="de-DE" sz="1400" dirty="0"/>
                            <a:t>0.70837</a:t>
                          </a:r>
                        </a:p>
                      </a:txBody>
                      <a:tcPr>
                        <a:lnR w="12700" cap="flat" cmpd="sng" algn="ctr">
                          <a:solidFill>
                            <a:schemeClr val="tx1"/>
                          </a:solidFill>
                          <a:prstDash val="solid"/>
                          <a:round/>
                          <a:headEnd type="none" w="med" len="med"/>
                          <a:tailEnd type="none" w="med" len="med"/>
                        </a:lnR>
                      </a:tcPr>
                    </a:tc>
                    <a:tc>
                      <a:txBody>
                        <a:bodyPr/>
                        <a:lstStyle/>
                        <a:p>
                          <a:r>
                            <a:rPr lang="pl-PL" sz="1400" dirty="0"/>
                            <a:t>3.03</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941.08</a:t>
                          </a:r>
                        </a:p>
                      </a:txBody>
                      <a:tcPr>
                        <a:lnL w="12700" cap="flat" cmpd="sng" algn="ctr">
                          <a:solidFill>
                            <a:schemeClr val="tx1"/>
                          </a:solidFill>
                          <a:prstDash val="solid"/>
                          <a:round/>
                          <a:headEnd type="none" w="med" len="med"/>
                          <a:tailEnd type="none" w="med" len="med"/>
                        </a:lnL>
                      </a:tcPr>
                    </a:tc>
                    <a:tc>
                      <a:txBody>
                        <a:bodyPr/>
                        <a:lstStyle/>
                        <a:p>
                          <a:r>
                            <a:rPr lang="de-DE" sz="1400" dirty="0"/>
                            <a:t>0.93292</a:t>
                          </a:r>
                        </a:p>
                      </a:txBody>
                      <a:tcPr>
                        <a:lnR w="12700" cap="flat" cmpd="sng" algn="ctr">
                          <a:solidFill>
                            <a:schemeClr val="tx1"/>
                          </a:solidFill>
                          <a:prstDash val="solid"/>
                          <a:round/>
                          <a:headEnd type="none" w="med" len="med"/>
                          <a:tailEnd type="none" w="med" len="med"/>
                        </a:lnR>
                      </a:tcPr>
                    </a:tc>
                    <a:tc>
                      <a:txBody>
                        <a:bodyPr/>
                        <a:lstStyle/>
                        <a:p>
                          <a:r>
                            <a:rPr lang="pl-PL" sz="1400" dirty="0"/>
                            <a:t>16.98</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958.06</a:t>
                          </a:r>
                        </a:p>
                      </a:txBody>
                      <a:tcPr>
                        <a:lnL w="12700" cap="flat" cmpd="sng" algn="ctr">
                          <a:solidFill>
                            <a:schemeClr val="tx1"/>
                          </a:solidFill>
                          <a:prstDash val="solid"/>
                          <a:round/>
                          <a:headEnd type="none" w="med" len="med"/>
                          <a:tailEnd type="none" w="med" len="med"/>
                        </a:lnL>
                      </a:tcPr>
                    </a:tc>
                    <a:tc>
                      <a:txBody>
                        <a:bodyPr/>
                        <a:lstStyle/>
                        <a:p>
                          <a:r>
                            <a:rPr lang="de-DE" sz="1400" dirty="0"/>
                            <a:t>1.0434</a:t>
                          </a:r>
                        </a:p>
                      </a:txBody>
                      <a:tcPr>
                        <a:lnR w="12700" cap="flat" cmpd="sng" algn="ctr">
                          <a:solidFill>
                            <a:schemeClr val="tx1"/>
                          </a:solidFill>
                          <a:prstDash val="solid"/>
                          <a:round/>
                          <a:headEnd type="none" w="med" len="med"/>
                          <a:tailEnd type="none" w="med" len="med"/>
                        </a:lnR>
                      </a:tcPr>
                    </a:tc>
                    <a:tc>
                      <a:txBody>
                        <a:bodyPr/>
                        <a:lstStyle/>
                        <a:p>
                          <a:r>
                            <a:rPr lang="pl-PL" sz="1400" dirty="0"/>
                            <a:t>3.12</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961.18</a:t>
                          </a:r>
                        </a:p>
                      </a:txBody>
                      <a:tcPr>
                        <a:lnL w="12700" cap="flat" cmpd="sng" algn="ctr">
                          <a:solidFill>
                            <a:schemeClr val="tx1"/>
                          </a:solidFill>
                          <a:prstDash val="solid"/>
                          <a:round/>
                          <a:headEnd type="none" w="med" len="med"/>
                          <a:tailEnd type="none" w="med" len="med"/>
                        </a:lnL>
                      </a:tcPr>
                    </a:tc>
                    <a:tc>
                      <a:txBody>
                        <a:bodyPr/>
                        <a:lstStyle/>
                        <a:p>
                          <a:r>
                            <a:rPr lang="de-DE" sz="1400" dirty="0"/>
                            <a:t>0.98713</a:t>
                          </a:r>
                        </a:p>
                      </a:txBody>
                      <a:tcPr/>
                    </a:tc>
                    <a:extLst>
                      <a:ext uri="{0D108BD9-81ED-4DB2-BD59-A6C34878D82A}">
                        <a16:rowId xmlns:a16="http://schemas.microsoft.com/office/drawing/2014/main" val="1761998961"/>
                      </a:ext>
                    </a:extLst>
                  </a:tr>
                  <a:tr h="382306">
                    <a:tc>
                      <a:txBody>
                        <a:bodyPr/>
                        <a:lstStyle/>
                        <a:p>
                          <a:r>
                            <a:rPr lang="de-DE" sz="1400" dirty="0"/>
                            <a:t>RCP(1324)</a:t>
                          </a:r>
                        </a:p>
                      </a:txBody>
                      <a:tcPr>
                        <a:lnR w="28575" cap="flat" cmpd="sng" algn="ctr">
                          <a:solidFill>
                            <a:schemeClr val="tx1"/>
                          </a:solidFill>
                          <a:prstDash val="solid"/>
                          <a:round/>
                          <a:headEnd type="none" w="med" len="med"/>
                          <a:tailEnd type="none" w="med" len="med"/>
                        </a:lnR>
                      </a:tcPr>
                    </a:tc>
                    <a:tc>
                      <a:txBody>
                        <a:bodyPr/>
                        <a:lstStyle/>
                        <a:p>
                          <a:r>
                            <a:rPr lang="de-DE" sz="1400" dirty="0"/>
                            <a:t>938.11</a:t>
                          </a:r>
                        </a:p>
                      </a:txBody>
                      <a:tcPr>
                        <a:lnL w="28575" cap="flat" cmpd="sng" algn="ctr">
                          <a:solidFill>
                            <a:schemeClr val="tx1"/>
                          </a:solidFill>
                          <a:prstDash val="solid"/>
                          <a:round/>
                          <a:headEnd type="none" w="med" len="med"/>
                          <a:tailEnd type="none" w="med" len="med"/>
                        </a:lnL>
                      </a:tcPr>
                    </a:tc>
                    <a:tc>
                      <a:txBody>
                        <a:bodyPr/>
                        <a:lstStyle/>
                        <a:p>
                          <a:r>
                            <a:rPr lang="de-DE" sz="1400" dirty="0"/>
                            <a:t>0.7116</a:t>
                          </a:r>
                        </a:p>
                      </a:txBody>
                      <a:tcPr>
                        <a:lnR w="12700" cap="flat" cmpd="sng" algn="ctr">
                          <a:solidFill>
                            <a:schemeClr val="tx1"/>
                          </a:solidFill>
                          <a:prstDash val="solid"/>
                          <a:round/>
                          <a:headEnd type="none" w="med" len="med"/>
                          <a:tailEnd type="none" w="med" len="med"/>
                        </a:lnR>
                      </a:tcPr>
                    </a:tc>
                    <a:tc>
                      <a:txBody>
                        <a:bodyPr/>
                        <a:lstStyle/>
                        <a:p>
                          <a:r>
                            <a:rPr lang="pl-PL" sz="1400" dirty="0"/>
                            <a:t>3.01</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941.12</a:t>
                          </a:r>
                        </a:p>
                      </a:txBody>
                      <a:tcPr>
                        <a:lnL w="12700" cap="flat" cmpd="sng" algn="ctr">
                          <a:solidFill>
                            <a:schemeClr val="tx1"/>
                          </a:solidFill>
                          <a:prstDash val="solid"/>
                          <a:round/>
                          <a:headEnd type="none" w="med" len="med"/>
                          <a:tailEnd type="none" w="med" len="med"/>
                        </a:lnL>
                      </a:tcPr>
                    </a:tc>
                    <a:tc>
                      <a:txBody>
                        <a:bodyPr/>
                        <a:lstStyle/>
                        <a:p>
                          <a:r>
                            <a:rPr lang="de-DE" sz="1400" dirty="0"/>
                            <a:t>1.0446</a:t>
                          </a:r>
                        </a:p>
                      </a:txBody>
                      <a:tcPr>
                        <a:lnR w="12700" cap="flat" cmpd="sng" algn="ctr">
                          <a:solidFill>
                            <a:schemeClr val="tx1"/>
                          </a:solidFill>
                          <a:prstDash val="solid"/>
                          <a:round/>
                          <a:headEnd type="none" w="med" len="med"/>
                          <a:tailEnd type="none" w="med" len="med"/>
                        </a:lnR>
                      </a:tcPr>
                    </a:tc>
                    <a:tc>
                      <a:txBody>
                        <a:bodyPr/>
                        <a:lstStyle/>
                        <a:p>
                          <a:r>
                            <a:rPr lang="pl-PL" sz="1400" dirty="0"/>
                            <a:t>17.00</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958.12</a:t>
                          </a:r>
                        </a:p>
                      </a:txBody>
                      <a:tcPr>
                        <a:lnL w="12700" cap="flat" cmpd="sng" algn="ctr">
                          <a:solidFill>
                            <a:schemeClr val="tx1"/>
                          </a:solidFill>
                          <a:prstDash val="solid"/>
                          <a:round/>
                          <a:headEnd type="none" w="med" len="med"/>
                          <a:tailEnd type="none" w="med" len="med"/>
                        </a:lnL>
                      </a:tcPr>
                    </a:tc>
                    <a:tc>
                      <a:txBody>
                        <a:bodyPr/>
                        <a:lstStyle/>
                        <a:p>
                          <a:r>
                            <a:rPr lang="de-DE" sz="1400" dirty="0"/>
                            <a:t>1.0286</a:t>
                          </a:r>
                        </a:p>
                      </a:txBody>
                      <a:tcPr>
                        <a:lnR w="12700" cap="flat" cmpd="sng" algn="ctr">
                          <a:solidFill>
                            <a:schemeClr val="tx1"/>
                          </a:solidFill>
                          <a:prstDash val="solid"/>
                          <a:round/>
                          <a:headEnd type="none" w="med" len="med"/>
                          <a:tailEnd type="none" w="med" len="med"/>
                        </a:lnR>
                      </a:tcPr>
                    </a:tc>
                    <a:tc>
                      <a:txBody>
                        <a:bodyPr/>
                        <a:lstStyle/>
                        <a:p>
                          <a:r>
                            <a:rPr lang="pl-PL" sz="1400" dirty="0"/>
                            <a:t>3.08</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961.2</a:t>
                          </a:r>
                          <a:r>
                            <a:rPr lang="pl-PL" sz="1400" dirty="0"/>
                            <a:t>0</a:t>
                          </a:r>
                          <a:endParaRPr lang="de-DE" sz="1400" dirty="0"/>
                        </a:p>
                      </a:txBody>
                      <a:tcPr>
                        <a:lnL w="12700" cap="flat" cmpd="sng" algn="ctr">
                          <a:solidFill>
                            <a:schemeClr val="tx1"/>
                          </a:solidFill>
                          <a:prstDash val="solid"/>
                          <a:round/>
                          <a:headEnd type="none" w="med" len="med"/>
                          <a:tailEnd type="none" w="med" len="med"/>
                        </a:lnL>
                      </a:tcPr>
                    </a:tc>
                    <a:tc>
                      <a:txBody>
                        <a:bodyPr/>
                        <a:lstStyle/>
                        <a:p>
                          <a:r>
                            <a:rPr lang="de-DE" sz="1400" dirty="0"/>
                            <a:t>1.2238</a:t>
                          </a:r>
                        </a:p>
                      </a:txBody>
                      <a:tcPr/>
                    </a:tc>
                    <a:extLst>
                      <a:ext uri="{0D108BD9-81ED-4DB2-BD59-A6C34878D82A}">
                        <a16:rowId xmlns:a16="http://schemas.microsoft.com/office/drawing/2014/main" val="813043173"/>
                      </a:ext>
                    </a:extLst>
                  </a:tr>
                  <a:tr h="382306">
                    <a:tc>
                      <a:txBody>
                        <a:bodyPr/>
                        <a:lstStyle/>
                        <a:p>
                          <a:r>
                            <a:rPr lang="de-DE" sz="1400" dirty="0"/>
                            <a:t>LH</a:t>
                          </a:r>
                        </a:p>
                      </a:txBody>
                      <a:tcPr>
                        <a:lnR w="28575" cap="flat" cmpd="sng" algn="ctr">
                          <a:solidFill>
                            <a:schemeClr val="tx1"/>
                          </a:solidFill>
                          <a:prstDash val="solid"/>
                          <a:round/>
                          <a:headEnd type="none" w="med" len="med"/>
                          <a:tailEnd type="none" w="med" len="med"/>
                        </a:lnR>
                      </a:tcPr>
                    </a:tc>
                    <a:tc>
                      <a:txBody>
                        <a:bodyPr/>
                        <a:lstStyle/>
                        <a:p>
                          <a:r>
                            <a:rPr lang="de-DE" sz="1400" dirty="0"/>
                            <a:t>937.94</a:t>
                          </a:r>
                        </a:p>
                      </a:txBody>
                      <a:tcPr>
                        <a:lnL w="28575" cap="flat" cmpd="sng" algn="ctr">
                          <a:solidFill>
                            <a:schemeClr val="tx1"/>
                          </a:solidFill>
                          <a:prstDash val="solid"/>
                          <a:round/>
                          <a:headEnd type="none" w="med" len="med"/>
                          <a:tailEnd type="none" w="med" len="med"/>
                        </a:lnL>
                      </a:tcPr>
                    </a:tc>
                    <a:tc>
                      <a:txBody>
                        <a:bodyPr/>
                        <a:lstStyle/>
                        <a:p>
                          <a:r>
                            <a:rPr lang="de-DE" sz="1400" dirty="0"/>
                            <a:t>0.76062</a:t>
                          </a:r>
                        </a:p>
                      </a:txBody>
                      <a:tcPr>
                        <a:lnR w="12700" cap="flat" cmpd="sng" algn="ctr">
                          <a:solidFill>
                            <a:schemeClr val="tx1"/>
                          </a:solidFill>
                          <a:prstDash val="solid"/>
                          <a:round/>
                          <a:headEnd type="none" w="med" len="med"/>
                          <a:tailEnd type="none" w="med" len="med"/>
                        </a:lnR>
                      </a:tcPr>
                    </a:tc>
                    <a:tc>
                      <a:txBody>
                        <a:bodyPr/>
                        <a:lstStyle/>
                        <a:p>
                          <a:r>
                            <a:rPr lang="pl-PL" sz="1400" dirty="0"/>
                            <a:t>2.99</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940.93</a:t>
                          </a:r>
                        </a:p>
                      </a:txBody>
                      <a:tcPr>
                        <a:lnL w="12700" cap="flat" cmpd="sng" algn="ctr">
                          <a:solidFill>
                            <a:schemeClr val="tx1"/>
                          </a:solidFill>
                          <a:prstDash val="solid"/>
                          <a:round/>
                          <a:headEnd type="none" w="med" len="med"/>
                          <a:tailEnd type="none" w="med" len="med"/>
                        </a:lnL>
                      </a:tcPr>
                    </a:tc>
                    <a:tc>
                      <a:txBody>
                        <a:bodyPr/>
                        <a:lstStyle/>
                        <a:p>
                          <a:r>
                            <a:rPr lang="de-DE" sz="1400" dirty="0"/>
                            <a:t>0.97119</a:t>
                          </a:r>
                        </a:p>
                      </a:txBody>
                      <a:tcPr>
                        <a:lnR w="12700" cap="flat" cmpd="sng" algn="ctr">
                          <a:solidFill>
                            <a:schemeClr val="tx1"/>
                          </a:solidFill>
                          <a:prstDash val="solid"/>
                          <a:round/>
                          <a:headEnd type="none" w="med" len="med"/>
                          <a:tailEnd type="none" w="med" len="med"/>
                        </a:lnR>
                      </a:tcPr>
                    </a:tc>
                    <a:tc>
                      <a:txBody>
                        <a:bodyPr/>
                        <a:lstStyle/>
                        <a:p>
                          <a:r>
                            <a:rPr lang="pl-PL" sz="1400" dirty="0"/>
                            <a:t>17.14</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958.07</a:t>
                          </a:r>
                        </a:p>
                      </a:txBody>
                      <a:tcPr>
                        <a:lnL w="12700" cap="flat" cmpd="sng" algn="ctr">
                          <a:solidFill>
                            <a:schemeClr val="tx1"/>
                          </a:solidFill>
                          <a:prstDash val="solid"/>
                          <a:round/>
                          <a:headEnd type="none" w="med" len="med"/>
                          <a:tailEnd type="none" w="med" len="med"/>
                        </a:lnL>
                      </a:tcPr>
                    </a:tc>
                    <a:tc>
                      <a:txBody>
                        <a:bodyPr/>
                        <a:lstStyle/>
                        <a:p>
                          <a:r>
                            <a:rPr lang="de-DE" sz="1400" dirty="0"/>
                            <a:t>1.2016</a:t>
                          </a:r>
                        </a:p>
                      </a:txBody>
                      <a:tcPr>
                        <a:lnR w="12700" cap="flat" cmpd="sng" algn="ctr">
                          <a:solidFill>
                            <a:schemeClr val="tx1"/>
                          </a:solidFill>
                          <a:prstDash val="solid"/>
                          <a:round/>
                          <a:headEnd type="none" w="med" len="med"/>
                          <a:tailEnd type="none" w="med" len="med"/>
                        </a:lnR>
                      </a:tcPr>
                    </a:tc>
                    <a:tc>
                      <a:txBody>
                        <a:bodyPr/>
                        <a:lstStyle/>
                        <a:p>
                          <a:r>
                            <a:rPr lang="pl-PL" sz="1400" dirty="0"/>
                            <a:t>-</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a:t>
                          </a:r>
                        </a:p>
                      </a:txBody>
                      <a:tcPr>
                        <a:lnL w="12700" cap="flat" cmpd="sng" algn="ctr">
                          <a:solidFill>
                            <a:schemeClr val="tx1"/>
                          </a:solidFill>
                          <a:prstDash val="solid"/>
                          <a:round/>
                          <a:headEnd type="none" w="med" len="med"/>
                          <a:tailEnd type="none" w="med" len="med"/>
                        </a:lnL>
                      </a:tcPr>
                    </a:tc>
                    <a:tc>
                      <a:txBody>
                        <a:bodyPr/>
                        <a:lstStyle/>
                        <a:p>
                          <a:r>
                            <a:rPr lang="de-DE" sz="1400" dirty="0"/>
                            <a:t>-</a:t>
                          </a:r>
                        </a:p>
                      </a:txBody>
                      <a:tcPr/>
                    </a:tc>
                    <a:extLst>
                      <a:ext uri="{0D108BD9-81ED-4DB2-BD59-A6C34878D82A}">
                        <a16:rowId xmlns:a16="http://schemas.microsoft.com/office/drawing/2014/main" val="458545981"/>
                      </a:ext>
                    </a:extLst>
                  </a:tr>
                  <a:tr h="382306">
                    <a:tc>
                      <a:txBody>
                        <a:bodyPr/>
                        <a:lstStyle/>
                        <a:p>
                          <a:r>
                            <a:rPr lang="de-DE" sz="1400" dirty="0"/>
                            <a:t>RCP(2057)</a:t>
                          </a:r>
                        </a:p>
                      </a:txBody>
                      <a:tcPr>
                        <a:lnR w="28575" cap="flat" cmpd="sng" algn="ctr">
                          <a:solidFill>
                            <a:schemeClr val="tx1"/>
                          </a:solidFill>
                          <a:prstDash val="solid"/>
                          <a:round/>
                          <a:headEnd type="none" w="med" len="med"/>
                          <a:tailEnd type="none" w="med" len="med"/>
                        </a:lnR>
                      </a:tcPr>
                    </a:tc>
                    <a:tc>
                      <a:txBody>
                        <a:bodyPr/>
                        <a:lstStyle/>
                        <a:p>
                          <a:r>
                            <a:rPr lang="de-DE" sz="1400" dirty="0"/>
                            <a:t>938.15</a:t>
                          </a:r>
                        </a:p>
                      </a:txBody>
                      <a:tcPr>
                        <a:lnL w="28575" cap="flat" cmpd="sng" algn="ctr">
                          <a:solidFill>
                            <a:schemeClr val="tx1"/>
                          </a:solidFill>
                          <a:prstDash val="solid"/>
                          <a:round/>
                          <a:headEnd type="none" w="med" len="med"/>
                          <a:tailEnd type="none" w="med" len="med"/>
                        </a:lnL>
                      </a:tcPr>
                    </a:tc>
                    <a:tc>
                      <a:txBody>
                        <a:bodyPr/>
                        <a:lstStyle/>
                        <a:p>
                          <a:r>
                            <a:rPr lang="de-DE" sz="1400" dirty="0"/>
                            <a:t>0.80463</a:t>
                          </a:r>
                        </a:p>
                      </a:txBody>
                      <a:tcPr>
                        <a:lnR w="12700" cap="flat" cmpd="sng" algn="ctr">
                          <a:solidFill>
                            <a:schemeClr val="tx1"/>
                          </a:solidFill>
                          <a:prstDash val="solid"/>
                          <a:round/>
                          <a:headEnd type="none" w="med" len="med"/>
                          <a:tailEnd type="none" w="med" len="med"/>
                        </a:lnR>
                      </a:tcPr>
                    </a:tc>
                    <a:tc>
                      <a:txBody>
                        <a:bodyPr/>
                        <a:lstStyle/>
                        <a:p>
                          <a:r>
                            <a:rPr lang="pl-PL" sz="1400" dirty="0"/>
                            <a:t>2.90</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941.05</a:t>
                          </a:r>
                        </a:p>
                      </a:txBody>
                      <a:tcPr>
                        <a:lnL w="12700" cap="flat" cmpd="sng" algn="ctr">
                          <a:solidFill>
                            <a:schemeClr val="tx1"/>
                          </a:solidFill>
                          <a:prstDash val="solid"/>
                          <a:round/>
                          <a:headEnd type="none" w="med" len="med"/>
                          <a:tailEnd type="none" w="med" len="med"/>
                        </a:lnL>
                      </a:tcPr>
                    </a:tc>
                    <a:tc>
                      <a:txBody>
                        <a:bodyPr/>
                        <a:lstStyle/>
                        <a:p>
                          <a:r>
                            <a:rPr lang="de-DE" sz="1400" dirty="0"/>
                            <a:t>1.102</a:t>
                          </a:r>
                        </a:p>
                      </a:txBody>
                      <a:tcPr>
                        <a:lnR w="12700" cap="flat" cmpd="sng" algn="ctr">
                          <a:solidFill>
                            <a:schemeClr val="tx1"/>
                          </a:solidFill>
                          <a:prstDash val="solid"/>
                          <a:round/>
                          <a:headEnd type="none" w="med" len="med"/>
                          <a:tailEnd type="none" w="med" len="med"/>
                        </a:lnR>
                      </a:tcPr>
                    </a:tc>
                    <a:tc>
                      <a:txBody>
                        <a:bodyPr/>
                        <a:lstStyle/>
                        <a:p>
                          <a:r>
                            <a:rPr lang="pl-PL" sz="1400" dirty="0"/>
                            <a:t>17.10</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958.15</a:t>
                          </a:r>
                        </a:p>
                      </a:txBody>
                      <a:tcPr>
                        <a:lnL w="12700" cap="flat" cmpd="sng" algn="ctr">
                          <a:solidFill>
                            <a:schemeClr val="tx1"/>
                          </a:solidFill>
                          <a:prstDash val="solid"/>
                          <a:round/>
                          <a:headEnd type="none" w="med" len="med"/>
                          <a:tailEnd type="none" w="med" len="med"/>
                        </a:lnL>
                      </a:tcPr>
                    </a:tc>
                    <a:tc>
                      <a:txBody>
                        <a:bodyPr/>
                        <a:lstStyle/>
                        <a:p>
                          <a:r>
                            <a:rPr lang="de-DE" sz="1400" dirty="0"/>
                            <a:t>1.0462</a:t>
                          </a:r>
                        </a:p>
                      </a:txBody>
                      <a:tcPr>
                        <a:lnR w="12700" cap="flat" cmpd="sng" algn="ctr">
                          <a:solidFill>
                            <a:schemeClr val="tx1"/>
                          </a:solidFill>
                          <a:prstDash val="solid"/>
                          <a:round/>
                          <a:headEnd type="none" w="med" len="med"/>
                          <a:tailEnd type="none" w="med" len="med"/>
                        </a:lnR>
                      </a:tcPr>
                    </a:tc>
                    <a:tc>
                      <a:txBody>
                        <a:bodyPr/>
                        <a:lstStyle/>
                        <a:p>
                          <a:r>
                            <a:rPr lang="pl-PL" sz="1400" dirty="0"/>
                            <a:t>3.00</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961.15</a:t>
                          </a:r>
                        </a:p>
                      </a:txBody>
                      <a:tcPr>
                        <a:lnL w="12700" cap="flat" cmpd="sng" algn="ctr">
                          <a:solidFill>
                            <a:schemeClr val="tx1"/>
                          </a:solidFill>
                          <a:prstDash val="solid"/>
                          <a:round/>
                          <a:headEnd type="none" w="med" len="med"/>
                          <a:tailEnd type="none" w="med" len="med"/>
                        </a:lnL>
                      </a:tcPr>
                    </a:tc>
                    <a:tc>
                      <a:txBody>
                        <a:bodyPr/>
                        <a:lstStyle/>
                        <a:p>
                          <a:r>
                            <a:rPr lang="de-DE" sz="1400" dirty="0"/>
                            <a:t>0.85475</a:t>
                          </a:r>
                        </a:p>
                      </a:txBody>
                      <a:tcPr/>
                    </a:tc>
                    <a:extLst>
                      <a:ext uri="{0D108BD9-81ED-4DB2-BD59-A6C34878D82A}">
                        <a16:rowId xmlns:a16="http://schemas.microsoft.com/office/drawing/2014/main" val="937109386"/>
                      </a:ext>
                    </a:extLst>
                  </a:tr>
                  <a:tr h="382306">
                    <a:tc>
                      <a:txBody>
                        <a:bodyPr/>
                        <a:lstStyle/>
                        <a:p>
                          <a:r>
                            <a:rPr lang="de-DE" sz="1400" dirty="0">
                              <a:solidFill>
                                <a:schemeClr val="tx1"/>
                              </a:solidFill>
                            </a:rPr>
                            <a:t>LV(2595)</a:t>
                          </a:r>
                        </a:p>
                      </a:txBody>
                      <a:tcPr>
                        <a:lnR w="28575" cap="flat" cmpd="sng" algn="ctr">
                          <a:solidFill>
                            <a:schemeClr val="tx1"/>
                          </a:solidFill>
                          <a:prstDash val="solid"/>
                          <a:round/>
                          <a:headEnd type="none" w="med" len="med"/>
                          <a:tailEnd type="none" w="med" len="med"/>
                        </a:lnR>
                      </a:tcPr>
                    </a:tc>
                    <a:tc>
                      <a:txBody>
                        <a:bodyPr/>
                        <a:lstStyle/>
                        <a:p>
                          <a:r>
                            <a:rPr lang="de-DE" sz="1400" dirty="0"/>
                            <a:t>938.17</a:t>
                          </a:r>
                        </a:p>
                      </a:txBody>
                      <a:tcPr>
                        <a:lnL w="28575" cap="flat" cmpd="sng" algn="ctr">
                          <a:solidFill>
                            <a:schemeClr val="tx1"/>
                          </a:solidFill>
                          <a:prstDash val="solid"/>
                          <a:round/>
                          <a:headEnd type="none" w="med" len="med"/>
                          <a:tailEnd type="none" w="med" len="med"/>
                        </a:lnL>
                      </a:tcPr>
                    </a:tc>
                    <a:tc>
                      <a:txBody>
                        <a:bodyPr/>
                        <a:lstStyle/>
                        <a:p>
                          <a:r>
                            <a:rPr lang="de-DE" sz="1400" dirty="0"/>
                            <a:t>0.70723</a:t>
                          </a:r>
                        </a:p>
                      </a:txBody>
                      <a:tcPr>
                        <a:lnR w="12700" cap="flat" cmpd="sng" algn="ctr">
                          <a:solidFill>
                            <a:schemeClr val="tx1"/>
                          </a:solidFill>
                          <a:prstDash val="solid"/>
                          <a:round/>
                          <a:headEnd type="none" w="med" len="med"/>
                          <a:tailEnd type="none" w="med" len="med"/>
                        </a:lnR>
                      </a:tcPr>
                    </a:tc>
                    <a:tc>
                      <a:txBody>
                        <a:bodyPr/>
                        <a:lstStyle/>
                        <a:p>
                          <a:r>
                            <a:rPr lang="pl-PL" sz="1400" dirty="0"/>
                            <a:t>2.99</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941.16</a:t>
                          </a:r>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400" dirty="0"/>
                            <a:t>1.0607</a:t>
                          </a:r>
                        </a:p>
                      </a:txBody>
                      <a:tcPr>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l-PL" sz="1400" dirty="0"/>
                            <a:t>17.05</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958.21</a:t>
                          </a:r>
                        </a:p>
                      </a:txBody>
                      <a:tcPr>
                        <a:lnL w="12700" cap="flat" cmpd="sng" algn="ctr">
                          <a:solidFill>
                            <a:schemeClr val="tx1"/>
                          </a:solidFill>
                          <a:prstDash val="solid"/>
                          <a:round/>
                          <a:headEnd type="none" w="med" len="med"/>
                          <a:tailEnd type="none" w="med" len="med"/>
                        </a:lnL>
                      </a:tcPr>
                    </a:tc>
                    <a:tc>
                      <a:txBody>
                        <a:bodyPr/>
                        <a:lstStyle/>
                        <a:p>
                          <a:r>
                            <a:rPr lang="de-DE" sz="1400" dirty="0"/>
                            <a:t>1.0194</a:t>
                          </a:r>
                        </a:p>
                      </a:txBody>
                      <a:tcPr>
                        <a:lnR w="12700" cap="flat" cmpd="sng" algn="ctr">
                          <a:solidFill>
                            <a:schemeClr val="tx1"/>
                          </a:solidFill>
                          <a:prstDash val="solid"/>
                          <a:round/>
                          <a:headEnd type="none" w="med" len="med"/>
                          <a:tailEnd type="none" w="med" len="med"/>
                        </a:lnR>
                      </a:tcPr>
                    </a:tc>
                    <a:tc>
                      <a:txBody>
                        <a:bodyPr/>
                        <a:lstStyle/>
                        <a:p>
                          <a:r>
                            <a:rPr lang="pl-PL" sz="1400" dirty="0"/>
                            <a:t>3.22</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961.43</a:t>
                          </a:r>
                        </a:p>
                      </a:txBody>
                      <a:tcPr>
                        <a:lnL w="12700" cap="flat" cmpd="sng" algn="ctr">
                          <a:solidFill>
                            <a:schemeClr val="tx1"/>
                          </a:solidFill>
                          <a:prstDash val="solid"/>
                          <a:round/>
                          <a:headEnd type="none" w="med" len="med"/>
                          <a:tailEnd type="none" w="med" len="med"/>
                        </a:lnL>
                      </a:tcPr>
                    </a:tc>
                    <a:tc>
                      <a:txBody>
                        <a:bodyPr/>
                        <a:lstStyle/>
                        <a:p>
                          <a:r>
                            <a:rPr lang="de-DE" sz="1400" dirty="0"/>
                            <a:t>1.5048</a:t>
                          </a:r>
                        </a:p>
                      </a:txBody>
                      <a:tcPr/>
                    </a:tc>
                    <a:extLst>
                      <a:ext uri="{0D108BD9-81ED-4DB2-BD59-A6C34878D82A}">
                        <a16:rowId xmlns:a16="http://schemas.microsoft.com/office/drawing/2014/main" val="1607307315"/>
                      </a:ext>
                    </a:extLst>
                  </a:tr>
                </a:tbl>
              </a:graphicData>
            </a:graphic>
          </p:graphicFrame>
        </mc:Choice>
        <mc:Fallback xmlns="">
          <p:graphicFrame>
            <p:nvGraphicFramePr>
              <p:cNvPr id="5" name="Inhaltsplatzhalter 4"/>
              <p:cNvGraphicFramePr>
                <a:graphicFrameLocks noGrp="1"/>
              </p:cNvGraphicFramePr>
              <p:nvPr>
                <p:ph idx="1"/>
                <p:extLst>
                  <p:ext uri="{D42A27DB-BD31-4B8C-83A1-F6EECF244321}">
                    <p14:modId xmlns:p14="http://schemas.microsoft.com/office/powerpoint/2010/main" val="875630017"/>
                  </p:ext>
                </p:extLst>
              </p:nvPr>
            </p:nvGraphicFramePr>
            <p:xfrm>
              <a:off x="182983" y="3064657"/>
              <a:ext cx="11583663" cy="3058448"/>
            </p:xfrm>
            <a:graphic>
              <a:graphicData uri="http://schemas.openxmlformats.org/drawingml/2006/table">
                <a:tbl>
                  <a:tblPr firstRow="1" bandRow="1">
                    <a:tableStyleId>{5C22544A-7EE6-4342-B048-85BDC9FD1C3A}</a:tableStyleId>
                  </a:tblPr>
                  <a:tblGrid>
                    <a:gridCol w="1220753">
                      <a:extLst>
                        <a:ext uri="{9D8B030D-6E8A-4147-A177-3AD203B41FA5}">
                          <a16:colId xmlns:a16="http://schemas.microsoft.com/office/drawing/2014/main" val="2770707616"/>
                        </a:ext>
                      </a:extLst>
                    </a:gridCol>
                    <a:gridCol w="774105">
                      <a:extLst>
                        <a:ext uri="{9D8B030D-6E8A-4147-A177-3AD203B41FA5}">
                          <a16:colId xmlns:a16="http://schemas.microsoft.com/office/drawing/2014/main" val="3627896014"/>
                        </a:ext>
                      </a:extLst>
                    </a:gridCol>
                    <a:gridCol w="1072693">
                      <a:extLst>
                        <a:ext uri="{9D8B030D-6E8A-4147-A177-3AD203B41FA5}">
                          <a16:colId xmlns:a16="http://schemas.microsoft.com/office/drawing/2014/main" val="3760810857"/>
                        </a:ext>
                      </a:extLst>
                    </a:gridCol>
                    <a:gridCol w="722328">
                      <a:extLst>
                        <a:ext uri="{9D8B030D-6E8A-4147-A177-3AD203B41FA5}">
                          <a16:colId xmlns:a16="http://schemas.microsoft.com/office/drawing/2014/main" val="1485736680"/>
                        </a:ext>
                      </a:extLst>
                    </a:gridCol>
                    <a:gridCol w="871712">
                      <a:extLst>
                        <a:ext uri="{9D8B030D-6E8A-4147-A177-3AD203B41FA5}">
                          <a16:colId xmlns:a16="http://schemas.microsoft.com/office/drawing/2014/main" val="56271693"/>
                        </a:ext>
                      </a:extLst>
                    </a:gridCol>
                    <a:gridCol w="1109748">
                      <a:extLst>
                        <a:ext uri="{9D8B030D-6E8A-4147-A177-3AD203B41FA5}">
                          <a16:colId xmlns:a16="http://schemas.microsoft.com/office/drawing/2014/main" val="2456269147"/>
                        </a:ext>
                      </a:extLst>
                    </a:gridCol>
                    <a:gridCol w="870440">
                      <a:extLst>
                        <a:ext uri="{9D8B030D-6E8A-4147-A177-3AD203B41FA5}">
                          <a16:colId xmlns:a16="http://schemas.microsoft.com/office/drawing/2014/main" val="678851811"/>
                        </a:ext>
                      </a:extLst>
                    </a:gridCol>
                    <a:gridCol w="969824">
                      <a:extLst>
                        <a:ext uri="{9D8B030D-6E8A-4147-A177-3AD203B41FA5}">
                          <a16:colId xmlns:a16="http://schemas.microsoft.com/office/drawing/2014/main" val="1333737375"/>
                        </a:ext>
                      </a:extLst>
                    </a:gridCol>
                    <a:gridCol w="1062589">
                      <a:extLst>
                        <a:ext uri="{9D8B030D-6E8A-4147-A177-3AD203B41FA5}">
                          <a16:colId xmlns:a16="http://schemas.microsoft.com/office/drawing/2014/main" val="4179573370"/>
                        </a:ext>
                      </a:extLst>
                    </a:gridCol>
                    <a:gridCol w="872442">
                      <a:extLst>
                        <a:ext uri="{9D8B030D-6E8A-4147-A177-3AD203B41FA5}">
                          <a16:colId xmlns:a16="http://schemas.microsoft.com/office/drawing/2014/main" val="1998047463"/>
                        </a:ext>
                      </a:extLst>
                    </a:gridCol>
                    <a:gridCol w="991306">
                      <a:extLst>
                        <a:ext uri="{9D8B030D-6E8A-4147-A177-3AD203B41FA5}">
                          <a16:colId xmlns:a16="http://schemas.microsoft.com/office/drawing/2014/main" val="2522169766"/>
                        </a:ext>
                      </a:extLst>
                    </a:gridCol>
                    <a:gridCol w="1045723">
                      <a:extLst>
                        <a:ext uri="{9D8B030D-6E8A-4147-A177-3AD203B41FA5}">
                          <a16:colId xmlns:a16="http://schemas.microsoft.com/office/drawing/2014/main" val="1873924647"/>
                        </a:ext>
                      </a:extLst>
                    </a:gridCol>
                  </a:tblGrid>
                  <a:tr h="382306">
                    <a:tc>
                      <a:txBody>
                        <a:bodyPr/>
                        <a:lstStyle/>
                        <a:p>
                          <a:r>
                            <a:rPr lang="de-DE" sz="1400" dirty="0" err="1"/>
                            <a:t>edge</a:t>
                          </a:r>
                          <a:endParaRPr lang="de-DE" sz="1400" dirty="0"/>
                        </a:p>
                      </a:txBody>
                      <a:tcPr>
                        <a:lnR w="28575" cap="flat" cmpd="sng" algn="ctr">
                          <a:solidFill>
                            <a:schemeClr val="tx1"/>
                          </a:solidFill>
                          <a:prstDash val="solid"/>
                          <a:round/>
                          <a:headEnd type="none" w="med" len="med"/>
                          <a:tailEnd type="none" w="med" len="med"/>
                        </a:lnR>
                      </a:tcPr>
                    </a:tc>
                    <a:tc gridSpan="2">
                      <a:txBody>
                        <a:bodyPr/>
                        <a:lstStyle/>
                        <a:p>
                          <a:endParaRPr lang="pl-PL"/>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2"/>
                          <a:stretch>
                            <a:fillRect l="-66667" t="-1587" r="-462706" b="-703175"/>
                          </a:stretch>
                        </a:blipFill>
                      </a:tcPr>
                    </a:tc>
                    <a:tc hMerge="1">
                      <a:txBody>
                        <a:bodyPr/>
                        <a:lstStyle/>
                        <a:p>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gridSpan="2">
                      <a:txBody>
                        <a:bodyPr/>
                        <a:lstStyle/>
                        <a:p>
                          <a:endParaRPr lang="pl-P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2"/>
                          <a:stretch>
                            <a:fillRect l="-192000" t="-1587" r="-294769" b="-703175"/>
                          </a:stretch>
                        </a:blipFill>
                      </a:tcPr>
                    </a:tc>
                    <a:tc hMerge="1">
                      <a:txBody>
                        <a:bodyPr/>
                        <a:lstStyle/>
                        <a:p>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gridSpan="2">
                      <a:txBody>
                        <a:bodyPr/>
                        <a:lstStyle/>
                        <a:p>
                          <a:endParaRPr lang="pl-P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2"/>
                          <a:stretch>
                            <a:fillRect l="-326946" t="-1587" r="-144012" b="-703175"/>
                          </a:stretch>
                        </a:blipFill>
                      </a:tcPr>
                    </a:tc>
                    <a:tc hMerge="1">
                      <a:txBody>
                        <a:bodyPr/>
                        <a:lstStyle/>
                        <a:p>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gridSpan="2">
                      <a:txBody>
                        <a:bodyPr/>
                        <a:lstStyle/>
                        <a:p>
                          <a:endParaRPr lang="pl-PL"/>
                        </a:p>
                      </a:txBody>
                      <a:tcPr>
                        <a:lnL w="12700" cap="flat" cmpd="sng" algn="ctr">
                          <a:solidFill>
                            <a:schemeClr val="tx1"/>
                          </a:solidFill>
                          <a:prstDash val="solid"/>
                          <a:round/>
                          <a:headEnd type="none" w="med" len="med"/>
                          <a:tailEnd type="none" w="med" len="med"/>
                        </a:lnL>
                        <a:blipFill>
                          <a:blip r:embed="rId2"/>
                          <a:stretch>
                            <a:fillRect l="-469760" t="-1587" r="-1198" b="-703175"/>
                          </a:stretch>
                        </a:blipFill>
                      </a:tcPr>
                    </a:tc>
                    <a:tc hMerge="1">
                      <a:txBody>
                        <a:bodyPr/>
                        <a:lstStyle/>
                        <a:p>
                          <a:endParaRPr lang="de-DE" dirty="0"/>
                        </a:p>
                      </a:txBody>
                      <a:tcPr/>
                    </a:tc>
                    <a:extLst>
                      <a:ext uri="{0D108BD9-81ED-4DB2-BD59-A6C34878D82A}">
                        <a16:rowId xmlns:a16="http://schemas.microsoft.com/office/drawing/2014/main" val="3569613745"/>
                      </a:ext>
                    </a:extLst>
                  </a:tr>
                  <a:tr h="382306">
                    <a:tc>
                      <a:txBody>
                        <a:bodyPr/>
                        <a:lstStyle/>
                        <a:p>
                          <a:r>
                            <a:rPr lang="de-DE" sz="1400" dirty="0" err="1"/>
                            <a:t>Polarization</a:t>
                          </a:r>
                          <a:endParaRPr lang="de-DE" sz="1400" dirty="0"/>
                        </a:p>
                      </a:txBody>
                      <a:tcPr>
                        <a:lnR w="28575" cap="flat" cmpd="sng" algn="ctr">
                          <a:solidFill>
                            <a:schemeClr val="tx1"/>
                          </a:solidFill>
                          <a:prstDash val="solid"/>
                          <a:round/>
                          <a:headEnd type="none" w="med" len="med"/>
                          <a:tailEnd type="none" w="med" len="med"/>
                        </a:lnR>
                      </a:tcPr>
                    </a:tc>
                    <a:tc>
                      <a:txBody>
                        <a:bodyPr/>
                        <a:lstStyle/>
                        <a:p>
                          <a:endParaRPr lang="pl-PL"/>
                        </a:p>
                      </a:txBody>
                      <a:tcPr>
                        <a:lnL w="28575" cap="flat" cmpd="sng" algn="ctr">
                          <a:solidFill>
                            <a:schemeClr val="tx1"/>
                          </a:solidFill>
                          <a:prstDash val="solid"/>
                          <a:round/>
                          <a:headEnd type="none" w="med" len="med"/>
                          <a:tailEnd type="none" w="med" len="med"/>
                        </a:lnL>
                        <a:blipFill>
                          <a:blip r:embed="rId2"/>
                          <a:stretch>
                            <a:fillRect l="-159055" t="-101587" r="-1242520" b="-603175"/>
                          </a:stretch>
                        </a:blipFill>
                      </a:tcPr>
                    </a:tc>
                    <a:tc>
                      <a:txBody>
                        <a:bodyPr/>
                        <a:lstStyle/>
                        <a:p>
                          <a:endParaRPr lang="pl-PL"/>
                        </a:p>
                      </a:txBody>
                      <a:tcPr>
                        <a:lnR w="12700" cap="flat" cmpd="sng" algn="ctr">
                          <a:solidFill>
                            <a:schemeClr val="tx1"/>
                          </a:solidFill>
                          <a:prstDash val="solid"/>
                          <a:round/>
                          <a:headEnd type="none" w="med" len="med"/>
                          <a:tailEnd type="none" w="med" len="med"/>
                        </a:lnR>
                        <a:blipFill>
                          <a:blip r:embed="rId2"/>
                          <a:stretch>
                            <a:fillRect l="-186932" t="-101587" r="-796591" b="-603175"/>
                          </a:stretch>
                        </a:blipFill>
                      </a:tcPr>
                    </a:tc>
                    <a:tc>
                      <a:txBody>
                        <a:bodyPr/>
                        <a:lstStyle/>
                        <a:p>
                          <a:endParaRPr lang="pl-P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2"/>
                          <a:stretch>
                            <a:fillRect l="-424370" t="-101587" r="-1078151" b="-603175"/>
                          </a:stretch>
                        </a:blipFill>
                      </a:tcPr>
                    </a:tc>
                    <a:tc>
                      <a:txBody>
                        <a:bodyPr/>
                        <a:lstStyle/>
                        <a:p>
                          <a:endParaRPr lang="pl-PL"/>
                        </a:p>
                      </a:txBody>
                      <a:tcPr>
                        <a:lnL w="12700" cap="flat" cmpd="sng" algn="ctr">
                          <a:solidFill>
                            <a:schemeClr val="tx1"/>
                          </a:solidFill>
                          <a:prstDash val="solid"/>
                          <a:round/>
                          <a:headEnd type="none" w="med" len="med"/>
                          <a:tailEnd type="none" w="med" len="med"/>
                        </a:lnL>
                        <a:blipFill>
                          <a:blip r:embed="rId2"/>
                          <a:stretch>
                            <a:fillRect l="-436364" t="-101587" r="-797203" b="-603175"/>
                          </a:stretch>
                        </a:blipFill>
                      </a:tcPr>
                    </a:tc>
                    <a:tc>
                      <a:txBody>
                        <a:bodyPr/>
                        <a:lstStyle/>
                        <a:p>
                          <a:endParaRPr lang="pl-PL"/>
                        </a:p>
                      </a:txBody>
                      <a:tcPr>
                        <a:lnR w="12700" cap="flat" cmpd="sng" algn="ctr">
                          <a:solidFill>
                            <a:schemeClr val="tx1"/>
                          </a:solidFill>
                          <a:prstDash val="solid"/>
                          <a:round/>
                          <a:headEnd type="none" w="med" len="med"/>
                          <a:tailEnd type="none" w="med" len="med"/>
                        </a:lnR>
                        <a:blipFill>
                          <a:blip r:embed="rId2"/>
                          <a:stretch>
                            <a:fillRect l="-421429" t="-101587" r="-526374" b="-603175"/>
                          </a:stretch>
                        </a:blipFill>
                      </a:tcPr>
                    </a:tc>
                    <a:tc>
                      <a:txBody>
                        <a:bodyPr/>
                        <a:lstStyle/>
                        <a:p>
                          <a:endParaRPr lang="pl-P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2"/>
                          <a:stretch>
                            <a:fillRect l="-663636" t="-101587" r="-569930" b="-603175"/>
                          </a:stretch>
                        </a:blipFill>
                      </a:tcPr>
                    </a:tc>
                    <a:tc>
                      <a:txBody>
                        <a:bodyPr/>
                        <a:lstStyle/>
                        <a:p>
                          <a:endParaRPr lang="pl-PL"/>
                        </a:p>
                      </a:txBody>
                      <a:tcPr>
                        <a:lnL w="12700" cap="flat" cmpd="sng" algn="ctr">
                          <a:solidFill>
                            <a:schemeClr val="tx1"/>
                          </a:solidFill>
                          <a:prstDash val="solid"/>
                          <a:round/>
                          <a:headEnd type="none" w="med" len="med"/>
                          <a:tailEnd type="none" w="med" len="med"/>
                        </a:lnL>
                        <a:blipFill>
                          <a:blip r:embed="rId2"/>
                          <a:stretch>
                            <a:fillRect l="-686792" t="-101587" r="-412579" b="-603175"/>
                          </a:stretch>
                        </a:blipFill>
                      </a:tcPr>
                    </a:tc>
                    <a:tc>
                      <a:txBody>
                        <a:bodyPr/>
                        <a:lstStyle/>
                        <a:p>
                          <a:endParaRPr lang="pl-PL"/>
                        </a:p>
                      </a:txBody>
                      <a:tcPr>
                        <a:lnR w="12700" cap="flat" cmpd="sng" algn="ctr">
                          <a:solidFill>
                            <a:schemeClr val="tx1"/>
                          </a:solidFill>
                          <a:prstDash val="solid"/>
                          <a:round/>
                          <a:headEnd type="none" w="med" len="med"/>
                          <a:tailEnd type="none" w="med" len="med"/>
                        </a:lnR>
                        <a:blipFill>
                          <a:blip r:embed="rId2"/>
                          <a:stretch>
                            <a:fillRect l="-714857" t="-101587" r="-274857" b="-603175"/>
                          </a:stretch>
                        </a:blipFill>
                      </a:tcPr>
                    </a:tc>
                    <a:tc>
                      <a:txBody>
                        <a:bodyPr/>
                        <a:lstStyle/>
                        <a:p>
                          <a:endParaRPr lang="pl-P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2"/>
                          <a:stretch>
                            <a:fillRect l="-997203" t="-101587" r="-236364" b="-603175"/>
                          </a:stretch>
                        </a:blipFill>
                      </a:tcPr>
                    </a:tc>
                    <a:tc>
                      <a:txBody>
                        <a:bodyPr/>
                        <a:lstStyle/>
                        <a:p>
                          <a:endParaRPr lang="pl-PL"/>
                        </a:p>
                      </a:txBody>
                      <a:tcPr>
                        <a:lnL w="12700" cap="flat" cmpd="sng" algn="ctr">
                          <a:solidFill>
                            <a:schemeClr val="tx1"/>
                          </a:solidFill>
                          <a:prstDash val="solid"/>
                          <a:round/>
                          <a:headEnd type="none" w="med" len="med"/>
                          <a:tailEnd type="none" w="med" len="med"/>
                        </a:lnL>
                        <a:blipFill>
                          <a:blip r:embed="rId2"/>
                          <a:stretch>
                            <a:fillRect l="-968519" t="-101587" r="-108642" b="-603175"/>
                          </a:stretch>
                        </a:blipFill>
                      </a:tcPr>
                    </a:tc>
                    <a:tc>
                      <a:txBody>
                        <a:bodyPr/>
                        <a:lstStyle/>
                        <a:p>
                          <a:endParaRPr lang="pl-PL"/>
                        </a:p>
                      </a:txBody>
                      <a:tcPr>
                        <a:blipFill>
                          <a:blip r:embed="rId2"/>
                          <a:stretch>
                            <a:fillRect l="-1006395" t="-101587" r="-2326" b="-603175"/>
                          </a:stretch>
                        </a:blipFill>
                      </a:tcPr>
                    </a:tc>
                    <a:extLst>
                      <a:ext uri="{0D108BD9-81ED-4DB2-BD59-A6C34878D82A}">
                        <a16:rowId xmlns:a16="http://schemas.microsoft.com/office/drawing/2014/main" val="1239653375"/>
                      </a:ext>
                    </a:extLst>
                  </a:tr>
                  <a:tr h="382306">
                    <a:tc>
                      <a:txBody>
                        <a:bodyPr/>
                        <a:lstStyle/>
                        <a:p>
                          <a:r>
                            <a:rPr lang="de-DE" sz="1400" dirty="0"/>
                            <a:t>LCP</a:t>
                          </a:r>
                        </a:p>
                      </a:txBody>
                      <a:tcPr>
                        <a:lnR w="28575" cap="flat" cmpd="sng" algn="ctr">
                          <a:solidFill>
                            <a:schemeClr val="tx1"/>
                          </a:solidFill>
                          <a:prstDash val="solid"/>
                          <a:round/>
                          <a:headEnd type="none" w="med" len="med"/>
                          <a:tailEnd type="none" w="med" len="med"/>
                        </a:lnR>
                      </a:tcPr>
                    </a:tc>
                    <a:tc>
                      <a:txBody>
                        <a:bodyPr/>
                        <a:lstStyle/>
                        <a:p>
                          <a:r>
                            <a:rPr lang="de-DE" sz="1400" dirty="0"/>
                            <a:t>937.92</a:t>
                          </a:r>
                        </a:p>
                      </a:txBody>
                      <a:tcPr>
                        <a:lnL w="28575" cap="flat" cmpd="sng" algn="ctr">
                          <a:solidFill>
                            <a:schemeClr val="tx1"/>
                          </a:solidFill>
                          <a:prstDash val="solid"/>
                          <a:round/>
                          <a:headEnd type="none" w="med" len="med"/>
                          <a:tailEnd type="none" w="med" len="med"/>
                        </a:lnL>
                      </a:tcPr>
                    </a:tc>
                    <a:tc>
                      <a:txBody>
                        <a:bodyPr/>
                        <a:lstStyle/>
                        <a:p>
                          <a:r>
                            <a:rPr lang="de-DE" sz="1400" dirty="0"/>
                            <a:t>0.69799</a:t>
                          </a:r>
                        </a:p>
                      </a:txBody>
                      <a:tcPr>
                        <a:lnR w="12700" cap="flat" cmpd="sng" algn="ctr">
                          <a:solidFill>
                            <a:schemeClr val="tx1"/>
                          </a:solidFill>
                          <a:prstDash val="solid"/>
                          <a:round/>
                          <a:headEnd type="none" w="med" len="med"/>
                          <a:tailEnd type="none" w="med" len="med"/>
                        </a:lnR>
                      </a:tcPr>
                    </a:tc>
                    <a:tc>
                      <a:txBody>
                        <a:bodyPr/>
                        <a:lstStyle/>
                        <a:p>
                          <a:r>
                            <a:rPr lang="pl-PL" sz="1400" dirty="0"/>
                            <a:t>2.98</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940.9</a:t>
                          </a:r>
                          <a:r>
                            <a:rPr lang="pl-PL" sz="1400" dirty="0"/>
                            <a:t>0</a:t>
                          </a:r>
                          <a:endParaRPr lang="de-DE" sz="1400" dirty="0"/>
                        </a:p>
                      </a:txBody>
                      <a:tcPr>
                        <a:lnL w="12700" cap="flat" cmpd="sng" algn="ctr">
                          <a:solidFill>
                            <a:schemeClr val="tx1"/>
                          </a:solidFill>
                          <a:prstDash val="solid"/>
                          <a:round/>
                          <a:headEnd type="none" w="med" len="med"/>
                          <a:tailEnd type="none" w="med" len="med"/>
                        </a:lnL>
                      </a:tcPr>
                    </a:tc>
                    <a:tc>
                      <a:txBody>
                        <a:bodyPr/>
                        <a:lstStyle/>
                        <a:p>
                          <a:r>
                            <a:rPr lang="de-DE" sz="1400" dirty="0"/>
                            <a:t>1.047</a:t>
                          </a:r>
                        </a:p>
                      </a:txBody>
                      <a:tcPr>
                        <a:lnR w="12700" cap="flat" cmpd="sng" algn="ctr">
                          <a:solidFill>
                            <a:schemeClr val="tx1"/>
                          </a:solidFill>
                          <a:prstDash val="solid"/>
                          <a:round/>
                          <a:headEnd type="none" w="med" len="med"/>
                          <a:tailEnd type="none" w="med" len="med"/>
                        </a:lnR>
                      </a:tcPr>
                    </a:tc>
                    <a:tc>
                      <a:txBody>
                        <a:bodyPr/>
                        <a:lstStyle/>
                        <a:p>
                          <a:r>
                            <a:rPr lang="pl-PL" sz="1400" dirty="0"/>
                            <a:t>17.06</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957.96</a:t>
                          </a:r>
                        </a:p>
                      </a:txBody>
                      <a:tcPr>
                        <a:lnL w="12700" cap="flat" cmpd="sng" algn="ctr">
                          <a:solidFill>
                            <a:schemeClr val="tx1"/>
                          </a:solidFill>
                          <a:prstDash val="solid"/>
                          <a:round/>
                          <a:headEnd type="none" w="med" len="med"/>
                          <a:tailEnd type="none" w="med" len="med"/>
                        </a:lnL>
                      </a:tcPr>
                    </a:tc>
                    <a:tc>
                      <a:txBody>
                        <a:bodyPr/>
                        <a:lstStyle/>
                        <a:p>
                          <a:r>
                            <a:rPr lang="de-DE" sz="1400" dirty="0"/>
                            <a:t>1.033</a:t>
                          </a:r>
                        </a:p>
                      </a:txBody>
                      <a:tcPr>
                        <a:lnR w="12700" cap="flat" cmpd="sng" algn="ctr">
                          <a:solidFill>
                            <a:schemeClr val="tx1"/>
                          </a:solidFill>
                          <a:prstDash val="solid"/>
                          <a:round/>
                          <a:headEnd type="none" w="med" len="med"/>
                          <a:tailEnd type="none" w="med" len="med"/>
                        </a:lnR>
                      </a:tcPr>
                    </a:tc>
                    <a:tc>
                      <a:txBody>
                        <a:bodyPr/>
                        <a:lstStyle/>
                        <a:p>
                          <a:r>
                            <a:rPr lang="pl-PL" sz="1400" dirty="0"/>
                            <a:t>-</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a:t>
                          </a:r>
                        </a:p>
                      </a:txBody>
                      <a:tcPr>
                        <a:lnL w="12700" cap="flat" cmpd="sng" algn="ctr">
                          <a:solidFill>
                            <a:schemeClr val="tx1"/>
                          </a:solidFill>
                          <a:prstDash val="solid"/>
                          <a:round/>
                          <a:headEnd type="none" w="med" len="med"/>
                          <a:tailEnd type="none" w="med" len="med"/>
                        </a:lnL>
                      </a:tcPr>
                    </a:tc>
                    <a:tc>
                      <a:txBody>
                        <a:bodyPr/>
                        <a:lstStyle/>
                        <a:p>
                          <a:r>
                            <a:rPr lang="de-DE" sz="1400" dirty="0"/>
                            <a:t>-</a:t>
                          </a:r>
                        </a:p>
                      </a:txBody>
                      <a:tcPr/>
                    </a:tc>
                    <a:extLst>
                      <a:ext uri="{0D108BD9-81ED-4DB2-BD59-A6C34878D82A}">
                        <a16:rowId xmlns:a16="http://schemas.microsoft.com/office/drawing/2014/main" val="470263897"/>
                      </a:ext>
                    </a:extLst>
                  </a:tr>
                  <a:tr h="382306">
                    <a:tc>
                      <a:txBody>
                        <a:bodyPr/>
                        <a:lstStyle/>
                        <a:p>
                          <a:r>
                            <a:rPr lang="de-DE" sz="1400" dirty="0"/>
                            <a:t>LV(960)</a:t>
                          </a:r>
                        </a:p>
                      </a:txBody>
                      <a:tcPr>
                        <a:lnR w="28575" cap="flat" cmpd="sng" algn="ctr">
                          <a:solidFill>
                            <a:schemeClr val="tx1"/>
                          </a:solidFill>
                          <a:prstDash val="solid"/>
                          <a:round/>
                          <a:headEnd type="none" w="med" len="med"/>
                          <a:tailEnd type="none" w="med" len="med"/>
                        </a:lnR>
                      </a:tcPr>
                    </a:tc>
                    <a:tc>
                      <a:txBody>
                        <a:bodyPr/>
                        <a:lstStyle/>
                        <a:p>
                          <a:r>
                            <a:rPr lang="de-DE" sz="1400" dirty="0"/>
                            <a:t>938.05</a:t>
                          </a:r>
                        </a:p>
                      </a:txBody>
                      <a:tcPr>
                        <a:lnL w="28575" cap="flat" cmpd="sng" algn="ctr">
                          <a:solidFill>
                            <a:schemeClr val="tx1"/>
                          </a:solidFill>
                          <a:prstDash val="solid"/>
                          <a:round/>
                          <a:headEnd type="none" w="med" len="med"/>
                          <a:tailEnd type="none" w="med" len="med"/>
                        </a:lnL>
                      </a:tcPr>
                    </a:tc>
                    <a:tc>
                      <a:txBody>
                        <a:bodyPr/>
                        <a:lstStyle/>
                        <a:p>
                          <a:r>
                            <a:rPr lang="de-DE" sz="1400" dirty="0"/>
                            <a:t>0.70837</a:t>
                          </a:r>
                        </a:p>
                      </a:txBody>
                      <a:tcPr>
                        <a:lnR w="12700" cap="flat" cmpd="sng" algn="ctr">
                          <a:solidFill>
                            <a:schemeClr val="tx1"/>
                          </a:solidFill>
                          <a:prstDash val="solid"/>
                          <a:round/>
                          <a:headEnd type="none" w="med" len="med"/>
                          <a:tailEnd type="none" w="med" len="med"/>
                        </a:lnR>
                      </a:tcPr>
                    </a:tc>
                    <a:tc>
                      <a:txBody>
                        <a:bodyPr/>
                        <a:lstStyle/>
                        <a:p>
                          <a:r>
                            <a:rPr lang="pl-PL" sz="1400" dirty="0"/>
                            <a:t>3.03</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941.08</a:t>
                          </a:r>
                        </a:p>
                      </a:txBody>
                      <a:tcPr>
                        <a:lnL w="12700" cap="flat" cmpd="sng" algn="ctr">
                          <a:solidFill>
                            <a:schemeClr val="tx1"/>
                          </a:solidFill>
                          <a:prstDash val="solid"/>
                          <a:round/>
                          <a:headEnd type="none" w="med" len="med"/>
                          <a:tailEnd type="none" w="med" len="med"/>
                        </a:lnL>
                      </a:tcPr>
                    </a:tc>
                    <a:tc>
                      <a:txBody>
                        <a:bodyPr/>
                        <a:lstStyle/>
                        <a:p>
                          <a:r>
                            <a:rPr lang="de-DE" sz="1400" dirty="0"/>
                            <a:t>0.93292</a:t>
                          </a:r>
                        </a:p>
                      </a:txBody>
                      <a:tcPr>
                        <a:lnR w="12700" cap="flat" cmpd="sng" algn="ctr">
                          <a:solidFill>
                            <a:schemeClr val="tx1"/>
                          </a:solidFill>
                          <a:prstDash val="solid"/>
                          <a:round/>
                          <a:headEnd type="none" w="med" len="med"/>
                          <a:tailEnd type="none" w="med" len="med"/>
                        </a:lnR>
                      </a:tcPr>
                    </a:tc>
                    <a:tc>
                      <a:txBody>
                        <a:bodyPr/>
                        <a:lstStyle/>
                        <a:p>
                          <a:r>
                            <a:rPr lang="pl-PL" sz="1400" dirty="0"/>
                            <a:t>16.98</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958.06</a:t>
                          </a:r>
                        </a:p>
                      </a:txBody>
                      <a:tcPr>
                        <a:lnL w="12700" cap="flat" cmpd="sng" algn="ctr">
                          <a:solidFill>
                            <a:schemeClr val="tx1"/>
                          </a:solidFill>
                          <a:prstDash val="solid"/>
                          <a:round/>
                          <a:headEnd type="none" w="med" len="med"/>
                          <a:tailEnd type="none" w="med" len="med"/>
                        </a:lnL>
                      </a:tcPr>
                    </a:tc>
                    <a:tc>
                      <a:txBody>
                        <a:bodyPr/>
                        <a:lstStyle/>
                        <a:p>
                          <a:r>
                            <a:rPr lang="de-DE" sz="1400" dirty="0"/>
                            <a:t>1.0434</a:t>
                          </a:r>
                        </a:p>
                      </a:txBody>
                      <a:tcPr>
                        <a:lnR w="12700" cap="flat" cmpd="sng" algn="ctr">
                          <a:solidFill>
                            <a:schemeClr val="tx1"/>
                          </a:solidFill>
                          <a:prstDash val="solid"/>
                          <a:round/>
                          <a:headEnd type="none" w="med" len="med"/>
                          <a:tailEnd type="none" w="med" len="med"/>
                        </a:lnR>
                      </a:tcPr>
                    </a:tc>
                    <a:tc>
                      <a:txBody>
                        <a:bodyPr/>
                        <a:lstStyle/>
                        <a:p>
                          <a:r>
                            <a:rPr lang="pl-PL" sz="1400" dirty="0"/>
                            <a:t>3.12</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961.18</a:t>
                          </a:r>
                        </a:p>
                      </a:txBody>
                      <a:tcPr>
                        <a:lnL w="12700" cap="flat" cmpd="sng" algn="ctr">
                          <a:solidFill>
                            <a:schemeClr val="tx1"/>
                          </a:solidFill>
                          <a:prstDash val="solid"/>
                          <a:round/>
                          <a:headEnd type="none" w="med" len="med"/>
                          <a:tailEnd type="none" w="med" len="med"/>
                        </a:lnL>
                      </a:tcPr>
                    </a:tc>
                    <a:tc>
                      <a:txBody>
                        <a:bodyPr/>
                        <a:lstStyle/>
                        <a:p>
                          <a:r>
                            <a:rPr lang="de-DE" sz="1400" dirty="0"/>
                            <a:t>0.98713</a:t>
                          </a:r>
                        </a:p>
                      </a:txBody>
                      <a:tcPr/>
                    </a:tc>
                    <a:extLst>
                      <a:ext uri="{0D108BD9-81ED-4DB2-BD59-A6C34878D82A}">
                        <a16:rowId xmlns:a16="http://schemas.microsoft.com/office/drawing/2014/main" val="1761998961"/>
                      </a:ext>
                    </a:extLst>
                  </a:tr>
                  <a:tr h="382306">
                    <a:tc>
                      <a:txBody>
                        <a:bodyPr/>
                        <a:lstStyle/>
                        <a:p>
                          <a:r>
                            <a:rPr lang="de-DE" sz="1400" dirty="0"/>
                            <a:t>RCP(1324)</a:t>
                          </a:r>
                        </a:p>
                      </a:txBody>
                      <a:tcPr>
                        <a:lnR w="28575" cap="flat" cmpd="sng" algn="ctr">
                          <a:solidFill>
                            <a:schemeClr val="tx1"/>
                          </a:solidFill>
                          <a:prstDash val="solid"/>
                          <a:round/>
                          <a:headEnd type="none" w="med" len="med"/>
                          <a:tailEnd type="none" w="med" len="med"/>
                        </a:lnR>
                      </a:tcPr>
                    </a:tc>
                    <a:tc>
                      <a:txBody>
                        <a:bodyPr/>
                        <a:lstStyle/>
                        <a:p>
                          <a:r>
                            <a:rPr lang="de-DE" sz="1400" dirty="0"/>
                            <a:t>938.11</a:t>
                          </a:r>
                        </a:p>
                      </a:txBody>
                      <a:tcPr>
                        <a:lnL w="28575" cap="flat" cmpd="sng" algn="ctr">
                          <a:solidFill>
                            <a:schemeClr val="tx1"/>
                          </a:solidFill>
                          <a:prstDash val="solid"/>
                          <a:round/>
                          <a:headEnd type="none" w="med" len="med"/>
                          <a:tailEnd type="none" w="med" len="med"/>
                        </a:lnL>
                      </a:tcPr>
                    </a:tc>
                    <a:tc>
                      <a:txBody>
                        <a:bodyPr/>
                        <a:lstStyle/>
                        <a:p>
                          <a:r>
                            <a:rPr lang="de-DE" sz="1400" dirty="0"/>
                            <a:t>0.7116</a:t>
                          </a:r>
                        </a:p>
                      </a:txBody>
                      <a:tcPr>
                        <a:lnR w="12700" cap="flat" cmpd="sng" algn="ctr">
                          <a:solidFill>
                            <a:schemeClr val="tx1"/>
                          </a:solidFill>
                          <a:prstDash val="solid"/>
                          <a:round/>
                          <a:headEnd type="none" w="med" len="med"/>
                          <a:tailEnd type="none" w="med" len="med"/>
                        </a:lnR>
                      </a:tcPr>
                    </a:tc>
                    <a:tc>
                      <a:txBody>
                        <a:bodyPr/>
                        <a:lstStyle/>
                        <a:p>
                          <a:r>
                            <a:rPr lang="pl-PL" sz="1400" dirty="0"/>
                            <a:t>3.01</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941.12</a:t>
                          </a:r>
                        </a:p>
                      </a:txBody>
                      <a:tcPr>
                        <a:lnL w="12700" cap="flat" cmpd="sng" algn="ctr">
                          <a:solidFill>
                            <a:schemeClr val="tx1"/>
                          </a:solidFill>
                          <a:prstDash val="solid"/>
                          <a:round/>
                          <a:headEnd type="none" w="med" len="med"/>
                          <a:tailEnd type="none" w="med" len="med"/>
                        </a:lnL>
                      </a:tcPr>
                    </a:tc>
                    <a:tc>
                      <a:txBody>
                        <a:bodyPr/>
                        <a:lstStyle/>
                        <a:p>
                          <a:r>
                            <a:rPr lang="de-DE" sz="1400" dirty="0"/>
                            <a:t>1.0446</a:t>
                          </a:r>
                        </a:p>
                      </a:txBody>
                      <a:tcPr>
                        <a:lnR w="12700" cap="flat" cmpd="sng" algn="ctr">
                          <a:solidFill>
                            <a:schemeClr val="tx1"/>
                          </a:solidFill>
                          <a:prstDash val="solid"/>
                          <a:round/>
                          <a:headEnd type="none" w="med" len="med"/>
                          <a:tailEnd type="none" w="med" len="med"/>
                        </a:lnR>
                      </a:tcPr>
                    </a:tc>
                    <a:tc>
                      <a:txBody>
                        <a:bodyPr/>
                        <a:lstStyle/>
                        <a:p>
                          <a:r>
                            <a:rPr lang="pl-PL" sz="1400" dirty="0"/>
                            <a:t>17.00</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958.12</a:t>
                          </a:r>
                        </a:p>
                      </a:txBody>
                      <a:tcPr>
                        <a:lnL w="12700" cap="flat" cmpd="sng" algn="ctr">
                          <a:solidFill>
                            <a:schemeClr val="tx1"/>
                          </a:solidFill>
                          <a:prstDash val="solid"/>
                          <a:round/>
                          <a:headEnd type="none" w="med" len="med"/>
                          <a:tailEnd type="none" w="med" len="med"/>
                        </a:lnL>
                      </a:tcPr>
                    </a:tc>
                    <a:tc>
                      <a:txBody>
                        <a:bodyPr/>
                        <a:lstStyle/>
                        <a:p>
                          <a:r>
                            <a:rPr lang="de-DE" sz="1400" dirty="0"/>
                            <a:t>1.0286</a:t>
                          </a:r>
                        </a:p>
                      </a:txBody>
                      <a:tcPr>
                        <a:lnR w="12700" cap="flat" cmpd="sng" algn="ctr">
                          <a:solidFill>
                            <a:schemeClr val="tx1"/>
                          </a:solidFill>
                          <a:prstDash val="solid"/>
                          <a:round/>
                          <a:headEnd type="none" w="med" len="med"/>
                          <a:tailEnd type="none" w="med" len="med"/>
                        </a:lnR>
                      </a:tcPr>
                    </a:tc>
                    <a:tc>
                      <a:txBody>
                        <a:bodyPr/>
                        <a:lstStyle/>
                        <a:p>
                          <a:r>
                            <a:rPr lang="pl-PL" sz="1400" dirty="0"/>
                            <a:t>3.08</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961.2</a:t>
                          </a:r>
                          <a:r>
                            <a:rPr lang="pl-PL" sz="1400" dirty="0"/>
                            <a:t>0</a:t>
                          </a:r>
                          <a:endParaRPr lang="de-DE" sz="1400" dirty="0"/>
                        </a:p>
                      </a:txBody>
                      <a:tcPr>
                        <a:lnL w="12700" cap="flat" cmpd="sng" algn="ctr">
                          <a:solidFill>
                            <a:schemeClr val="tx1"/>
                          </a:solidFill>
                          <a:prstDash val="solid"/>
                          <a:round/>
                          <a:headEnd type="none" w="med" len="med"/>
                          <a:tailEnd type="none" w="med" len="med"/>
                        </a:lnL>
                      </a:tcPr>
                    </a:tc>
                    <a:tc>
                      <a:txBody>
                        <a:bodyPr/>
                        <a:lstStyle/>
                        <a:p>
                          <a:r>
                            <a:rPr lang="de-DE" sz="1400" dirty="0"/>
                            <a:t>1.2238</a:t>
                          </a:r>
                        </a:p>
                      </a:txBody>
                      <a:tcPr/>
                    </a:tc>
                    <a:extLst>
                      <a:ext uri="{0D108BD9-81ED-4DB2-BD59-A6C34878D82A}">
                        <a16:rowId xmlns:a16="http://schemas.microsoft.com/office/drawing/2014/main" val="813043173"/>
                      </a:ext>
                    </a:extLst>
                  </a:tr>
                  <a:tr h="382306">
                    <a:tc>
                      <a:txBody>
                        <a:bodyPr/>
                        <a:lstStyle/>
                        <a:p>
                          <a:r>
                            <a:rPr lang="de-DE" sz="1400" dirty="0"/>
                            <a:t>LH</a:t>
                          </a:r>
                        </a:p>
                      </a:txBody>
                      <a:tcPr>
                        <a:lnR w="28575" cap="flat" cmpd="sng" algn="ctr">
                          <a:solidFill>
                            <a:schemeClr val="tx1"/>
                          </a:solidFill>
                          <a:prstDash val="solid"/>
                          <a:round/>
                          <a:headEnd type="none" w="med" len="med"/>
                          <a:tailEnd type="none" w="med" len="med"/>
                        </a:lnR>
                      </a:tcPr>
                    </a:tc>
                    <a:tc>
                      <a:txBody>
                        <a:bodyPr/>
                        <a:lstStyle/>
                        <a:p>
                          <a:r>
                            <a:rPr lang="de-DE" sz="1400" dirty="0"/>
                            <a:t>937.94</a:t>
                          </a:r>
                        </a:p>
                      </a:txBody>
                      <a:tcPr>
                        <a:lnL w="28575" cap="flat" cmpd="sng" algn="ctr">
                          <a:solidFill>
                            <a:schemeClr val="tx1"/>
                          </a:solidFill>
                          <a:prstDash val="solid"/>
                          <a:round/>
                          <a:headEnd type="none" w="med" len="med"/>
                          <a:tailEnd type="none" w="med" len="med"/>
                        </a:lnL>
                      </a:tcPr>
                    </a:tc>
                    <a:tc>
                      <a:txBody>
                        <a:bodyPr/>
                        <a:lstStyle/>
                        <a:p>
                          <a:r>
                            <a:rPr lang="de-DE" sz="1400" dirty="0"/>
                            <a:t>0.76062</a:t>
                          </a:r>
                        </a:p>
                      </a:txBody>
                      <a:tcPr>
                        <a:lnR w="12700" cap="flat" cmpd="sng" algn="ctr">
                          <a:solidFill>
                            <a:schemeClr val="tx1"/>
                          </a:solidFill>
                          <a:prstDash val="solid"/>
                          <a:round/>
                          <a:headEnd type="none" w="med" len="med"/>
                          <a:tailEnd type="none" w="med" len="med"/>
                        </a:lnR>
                      </a:tcPr>
                    </a:tc>
                    <a:tc>
                      <a:txBody>
                        <a:bodyPr/>
                        <a:lstStyle/>
                        <a:p>
                          <a:r>
                            <a:rPr lang="pl-PL" sz="1400" dirty="0"/>
                            <a:t>2.99</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940.93</a:t>
                          </a:r>
                        </a:p>
                      </a:txBody>
                      <a:tcPr>
                        <a:lnL w="12700" cap="flat" cmpd="sng" algn="ctr">
                          <a:solidFill>
                            <a:schemeClr val="tx1"/>
                          </a:solidFill>
                          <a:prstDash val="solid"/>
                          <a:round/>
                          <a:headEnd type="none" w="med" len="med"/>
                          <a:tailEnd type="none" w="med" len="med"/>
                        </a:lnL>
                      </a:tcPr>
                    </a:tc>
                    <a:tc>
                      <a:txBody>
                        <a:bodyPr/>
                        <a:lstStyle/>
                        <a:p>
                          <a:r>
                            <a:rPr lang="de-DE" sz="1400" dirty="0"/>
                            <a:t>0.97119</a:t>
                          </a:r>
                        </a:p>
                      </a:txBody>
                      <a:tcPr>
                        <a:lnR w="12700" cap="flat" cmpd="sng" algn="ctr">
                          <a:solidFill>
                            <a:schemeClr val="tx1"/>
                          </a:solidFill>
                          <a:prstDash val="solid"/>
                          <a:round/>
                          <a:headEnd type="none" w="med" len="med"/>
                          <a:tailEnd type="none" w="med" len="med"/>
                        </a:lnR>
                      </a:tcPr>
                    </a:tc>
                    <a:tc>
                      <a:txBody>
                        <a:bodyPr/>
                        <a:lstStyle/>
                        <a:p>
                          <a:r>
                            <a:rPr lang="pl-PL" sz="1400" dirty="0"/>
                            <a:t>17.14</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958.07</a:t>
                          </a:r>
                        </a:p>
                      </a:txBody>
                      <a:tcPr>
                        <a:lnL w="12700" cap="flat" cmpd="sng" algn="ctr">
                          <a:solidFill>
                            <a:schemeClr val="tx1"/>
                          </a:solidFill>
                          <a:prstDash val="solid"/>
                          <a:round/>
                          <a:headEnd type="none" w="med" len="med"/>
                          <a:tailEnd type="none" w="med" len="med"/>
                        </a:lnL>
                      </a:tcPr>
                    </a:tc>
                    <a:tc>
                      <a:txBody>
                        <a:bodyPr/>
                        <a:lstStyle/>
                        <a:p>
                          <a:r>
                            <a:rPr lang="de-DE" sz="1400" dirty="0"/>
                            <a:t>1.2016</a:t>
                          </a:r>
                        </a:p>
                      </a:txBody>
                      <a:tcPr>
                        <a:lnR w="12700" cap="flat" cmpd="sng" algn="ctr">
                          <a:solidFill>
                            <a:schemeClr val="tx1"/>
                          </a:solidFill>
                          <a:prstDash val="solid"/>
                          <a:round/>
                          <a:headEnd type="none" w="med" len="med"/>
                          <a:tailEnd type="none" w="med" len="med"/>
                        </a:lnR>
                      </a:tcPr>
                    </a:tc>
                    <a:tc>
                      <a:txBody>
                        <a:bodyPr/>
                        <a:lstStyle/>
                        <a:p>
                          <a:r>
                            <a:rPr lang="pl-PL" sz="1400" dirty="0"/>
                            <a:t>-</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a:t>
                          </a:r>
                        </a:p>
                      </a:txBody>
                      <a:tcPr>
                        <a:lnL w="12700" cap="flat" cmpd="sng" algn="ctr">
                          <a:solidFill>
                            <a:schemeClr val="tx1"/>
                          </a:solidFill>
                          <a:prstDash val="solid"/>
                          <a:round/>
                          <a:headEnd type="none" w="med" len="med"/>
                          <a:tailEnd type="none" w="med" len="med"/>
                        </a:lnL>
                      </a:tcPr>
                    </a:tc>
                    <a:tc>
                      <a:txBody>
                        <a:bodyPr/>
                        <a:lstStyle/>
                        <a:p>
                          <a:r>
                            <a:rPr lang="de-DE" sz="1400" dirty="0"/>
                            <a:t>-</a:t>
                          </a:r>
                        </a:p>
                      </a:txBody>
                      <a:tcPr/>
                    </a:tc>
                    <a:extLst>
                      <a:ext uri="{0D108BD9-81ED-4DB2-BD59-A6C34878D82A}">
                        <a16:rowId xmlns:a16="http://schemas.microsoft.com/office/drawing/2014/main" val="458545981"/>
                      </a:ext>
                    </a:extLst>
                  </a:tr>
                  <a:tr h="382306">
                    <a:tc>
                      <a:txBody>
                        <a:bodyPr/>
                        <a:lstStyle/>
                        <a:p>
                          <a:r>
                            <a:rPr lang="de-DE" sz="1400" dirty="0"/>
                            <a:t>RCP(2057)</a:t>
                          </a:r>
                        </a:p>
                      </a:txBody>
                      <a:tcPr>
                        <a:lnR w="28575" cap="flat" cmpd="sng" algn="ctr">
                          <a:solidFill>
                            <a:schemeClr val="tx1"/>
                          </a:solidFill>
                          <a:prstDash val="solid"/>
                          <a:round/>
                          <a:headEnd type="none" w="med" len="med"/>
                          <a:tailEnd type="none" w="med" len="med"/>
                        </a:lnR>
                      </a:tcPr>
                    </a:tc>
                    <a:tc>
                      <a:txBody>
                        <a:bodyPr/>
                        <a:lstStyle/>
                        <a:p>
                          <a:r>
                            <a:rPr lang="de-DE" sz="1400" dirty="0"/>
                            <a:t>938.15</a:t>
                          </a:r>
                        </a:p>
                      </a:txBody>
                      <a:tcPr>
                        <a:lnL w="28575" cap="flat" cmpd="sng" algn="ctr">
                          <a:solidFill>
                            <a:schemeClr val="tx1"/>
                          </a:solidFill>
                          <a:prstDash val="solid"/>
                          <a:round/>
                          <a:headEnd type="none" w="med" len="med"/>
                          <a:tailEnd type="none" w="med" len="med"/>
                        </a:lnL>
                      </a:tcPr>
                    </a:tc>
                    <a:tc>
                      <a:txBody>
                        <a:bodyPr/>
                        <a:lstStyle/>
                        <a:p>
                          <a:r>
                            <a:rPr lang="de-DE" sz="1400" dirty="0"/>
                            <a:t>0.80463</a:t>
                          </a:r>
                        </a:p>
                      </a:txBody>
                      <a:tcPr>
                        <a:lnR w="12700" cap="flat" cmpd="sng" algn="ctr">
                          <a:solidFill>
                            <a:schemeClr val="tx1"/>
                          </a:solidFill>
                          <a:prstDash val="solid"/>
                          <a:round/>
                          <a:headEnd type="none" w="med" len="med"/>
                          <a:tailEnd type="none" w="med" len="med"/>
                        </a:lnR>
                      </a:tcPr>
                    </a:tc>
                    <a:tc>
                      <a:txBody>
                        <a:bodyPr/>
                        <a:lstStyle/>
                        <a:p>
                          <a:r>
                            <a:rPr lang="pl-PL" sz="1400" dirty="0"/>
                            <a:t>2.90</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941.05</a:t>
                          </a:r>
                        </a:p>
                      </a:txBody>
                      <a:tcPr>
                        <a:lnL w="12700" cap="flat" cmpd="sng" algn="ctr">
                          <a:solidFill>
                            <a:schemeClr val="tx1"/>
                          </a:solidFill>
                          <a:prstDash val="solid"/>
                          <a:round/>
                          <a:headEnd type="none" w="med" len="med"/>
                          <a:tailEnd type="none" w="med" len="med"/>
                        </a:lnL>
                      </a:tcPr>
                    </a:tc>
                    <a:tc>
                      <a:txBody>
                        <a:bodyPr/>
                        <a:lstStyle/>
                        <a:p>
                          <a:r>
                            <a:rPr lang="de-DE" sz="1400" dirty="0"/>
                            <a:t>1.102</a:t>
                          </a:r>
                        </a:p>
                      </a:txBody>
                      <a:tcPr>
                        <a:lnR w="12700" cap="flat" cmpd="sng" algn="ctr">
                          <a:solidFill>
                            <a:schemeClr val="tx1"/>
                          </a:solidFill>
                          <a:prstDash val="solid"/>
                          <a:round/>
                          <a:headEnd type="none" w="med" len="med"/>
                          <a:tailEnd type="none" w="med" len="med"/>
                        </a:lnR>
                      </a:tcPr>
                    </a:tc>
                    <a:tc>
                      <a:txBody>
                        <a:bodyPr/>
                        <a:lstStyle/>
                        <a:p>
                          <a:r>
                            <a:rPr lang="pl-PL" sz="1400" dirty="0"/>
                            <a:t>17.10</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958.15</a:t>
                          </a:r>
                        </a:p>
                      </a:txBody>
                      <a:tcPr>
                        <a:lnL w="12700" cap="flat" cmpd="sng" algn="ctr">
                          <a:solidFill>
                            <a:schemeClr val="tx1"/>
                          </a:solidFill>
                          <a:prstDash val="solid"/>
                          <a:round/>
                          <a:headEnd type="none" w="med" len="med"/>
                          <a:tailEnd type="none" w="med" len="med"/>
                        </a:lnL>
                      </a:tcPr>
                    </a:tc>
                    <a:tc>
                      <a:txBody>
                        <a:bodyPr/>
                        <a:lstStyle/>
                        <a:p>
                          <a:r>
                            <a:rPr lang="de-DE" sz="1400" dirty="0"/>
                            <a:t>1.0462</a:t>
                          </a:r>
                        </a:p>
                      </a:txBody>
                      <a:tcPr>
                        <a:lnR w="12700" cap="flat" cmpd="sng" algn="ctr">
                          <a:solidFill>
                            <a:schemeClr val="tx1"/>
                          </a:solidFill>
                          <a:prstDash val="solid"/>
                          <a:round/>
                          <a:headEnd type="none" w="med" len="med"/>
                          <a:tailEnd type="none" w="med" len="med"/>
                        </a:lnR>
                      </a:tcPr>
                    </a:tc>
                    <a:tc>
                      <a:txBody>
                        <a:bodyPr/>
                        <a:lstStyle/>
                        <a:p>
                          <a:r>
                            <a:rPr lang="pl-PL" sz="1400" dirty="0"/>
                            <a:t>3.00</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961.15</a:t>
                          </a:r>
                        </a:p>
                      </a:txBody>
                      <a:tcPr>
                        <a:lnL w="12700" cap="flat" cmpd="sng" algn="ctr">
                          <a:solidFill>
                            <a:schemeClr val="tx1"/>
                          </a:solidFill>
                          <a:prstDash val="solid"/>
                          <a:round/>
                          <a:headEnd type="none" w="med" len="med"/>
                          <a:tailEnd type="none" w="med" len="med"/>
                        </a:lnL>
                      </a:tcPr>
                    </a:tc>
                    <a:tc>
                      <a:txBody>
                        <a:bodyPr/>
                        <a:lstStyle/>
                        <a:p>
                          <a:r>
                            <a:rPr lang="de-DE" sz="1400" dirty="0"/>
                            <a:t>0.85475</a:t>
                          </a:r>
                        </a:p>
                      </a:txBody>
                      <a:tcPr/>
                    </a:tc>
                    <a:extLst>
                      <a:ext uri="{0D108BD9-81ED-4DB2-BD59-A6C34878D82A}">
                        <a16:rowId xmlns:a16="http://schemas.microsoft.com/office/drawing/2014/main" val="937109386"/>
                      </a:ext>
                    </a:extLst>
                  </a:tr>
                  <a:tr h="382306">
                    <a:tc>
                      <a:txBody>
                        <a:bodyPr/>
                        <a:lstStyle/>
                        <a:p>
                          <a:r>
                            <a:rPr lang="de-DE" sz="1400" dirty="0">
                              <a:solidFill>
                                <a:schemeClr val="tx1"/>
                              </a:solidFill>
                            </a:rPr>
                            <a:t>LV(2595)</a:t>
                          </a:r>
                        </a:p>
                      </a:txBody>
                      <a:tcPr>
                        <a:lnR w="28575" cap="flat" cmpd="sng" algn="ctr">
                          <a:solidFill>
                            <a:schemeClr val="tx1"/>
                          </a:solidFill>
                          <a:prstDash val="solid"/>
                          <a:round/>
                          <a:headEnd type="none" w="med" len="med"/>
                          <a:tailEnd type="none" w="med" len="med"/>
                        </a:lnR>
                      </a:tcPr>
                    </a:tc>
                    <a:tc>
                      <a:txBody>
                        <a:bodyPr/>
                        <a:lstStyle/>
                        <a:p>
                          <a:r>
                            <a:rPr lang="de-DE" sz="1400" dirty="0"/>
                            <a:t>938.17</a:t>
                          </a:r>
                        </a:p>
                      </a:txBody>
                      <a:tcPr>
                        <a:lnL w="28575" cap="flat" cmpd="sng" algn="ctr">
                          <a:solidFill>
                            <a:schemeClr val="tx1"/>
                          </a:solidFill>
                          <a:prstDash val="solid"/>
                          <a:round/>
                          <a:headEnd type="none" w="med" len="med"/>
                          <a:tailEnd type="none" w="med" len="med"/>
                        </a:lnL>
                      </a:tcPr>
                    </a:tc>
                    <a:tc>
                      <a:txBody>
                        <a:bodyPr/>
                        <a:lstStyle/>
                        <a:p>
                          <a:r>
                            <a:rPr lang="de-DE" sz="1400" dirty="0"/>
                            <a:t>0.70723</a:t>
                          </a:r>
                        </a:p>
                      </a:txBody>
                      <a:tcPr>
                        <a:lnR w="12700" cap="flat" cmpd="sng" algn="ctr">
                          <a:solidFill>
                            <a:schemeClr val="tx1"/>
                          </a:solidFill>
                          <a:prstDash val="solid"/>
                          <a:round/>
                          <a:headEnd type="none" w="med" len="med"/>
                          <a:tailEnd type="none" w="med" len="med"/>
                        </a:lnR>
                      </a:tcPr>
                    </a:tc>
                    <a:tc>
                      <a:txBody>
                        <a:bodyPr/>
                        <a:lstStyle/>
                        <a:p>
                          <a:r>
                            <a:rPr lang="pl-PL" sz="1400" dirty="0"/>
                            <a:t>2.99</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941.16</a:t>
                          </a:r>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400" dirty="0"/>
                            <a:t>1.0607</a:t>
                          </a:r>
                        </a:p>
                      </a:txBody>
                      <a:tcPr>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l-PL" sz="1400" dirty="0"/>
                            <a:t>17.05</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958.21</a:t>
                          </a:r>
                        </a:p>
                      </a:txBody>
                      <a:tcPr>
                        <a:lnL w="12700" cap="flat" cmpd="sng" algn="ctr">
                          <a:solidFill>
                            <a:schemeClr val="tx1"/>
                          </a:solidFill>
                          <a:prstDash val="solid"/>
                          <a:round/>
                          <a:headEnd type="none" w="med" len="med"/>
                          <a:tailEnd type="none" w="med" len="med"/>
                        </a:lnL>
                      </a:tcPr>
                    </a:tc>
                    <a:tc>
                      <a:txBody>
                        <a:bodyPr/>
                        <a:lstStyle/>
                        <a:p>
                          <a:r>
                            <a:rPr lang="de-DE" sz="1400" dirty="0"/>
                            <a:t>1.0194</a:t>
                          </a:r>
                        </a:p>
                      </a:txBody>
                      <a:tcPr>
                        <a:lnR w="12700" cap="flat" cmpd="sng" algn="ctr">
                          <a:solidFill>
                            <a:schemeClr val="tx1"/>
                          </a:solidFill>
                          <a:prstDash val="solid"/>
                          <a:round/>
                          <a:headEnd type="none" w="med" len="med"/>
                          <a:tailEnd type="none" w="med" len="med"/>
                        </a:lnR>
                      </a:tcPr>
                    </a:tc>
                    <a:tc>
                      <a:txBody>
                        <a:bodyPr/>
                        <a:lstStyle/>
                        <a:p>
                          <a:r>
                            <a:rPr lang="pl-PL" sz="1400" dirty="0"/>
                            <a:t>3.22</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de-DE" sz="1400" dirty="0"/>
                            <a:t>961.43</a:t>
                          </a:r>
                        </a:p>
                      </a:txBody>
                      <a:tcPr>
                        <a:lnL w="12700" cap="flat" cmpd="sng" algn="ctr">
                          <a:solidFill>
                            <a:schemeClr val="tx1"/>
                          </a:solidFill>
                          <a:prstDash val="solid"/>
                          <a:round/>
                          <a:headEnd type="none" w="med" len="med"/>
                          <a:tailEnd type="none" w="med" len="med"/>
                        </a:lnL>
                      </a:tcPr>
                    </a:tc>
                    <a:tc>
                      <a:txBody>
                        <a:bodyPr/>
                        <a:lstStyle/>
                        <a:p>
                          <a:r>
                            <a:rPr lang="de-DE" sz="1400" dirty="0"/>
                            <a:t>1.5048</a:t>
                          </a:r>
                        </a:p>
                      </a:txBody>
                      <a:tcPr/>
                    </a:tc>
                    <a:extLst>
                      <a:ext uri="{0D108BD9-81ED-4DB2-BD59-A6C34878D82A}">
                        <a16:rowId xmlns:a16="http://schemas.microsoft.com/office/drawing/2014/main" val="1607307315"/>
                      </a:ext>
                    </a:extLst>
                  </a:tr>
                </a:tbl>
              </a:graphicData>
            </a:graphic>
          </p:graphicFrame>
        </mc:Fallback>
      </mc:AlternateContent>
      <p:pic>
        <p:nvPicPr>
          <p:cNvPr id="7" name="Obraz 6" descr="Obraz zawierający tekst, mapa&#10;&#10;Opis wygenerowany automatycznie">
            <a:extLst>
              <a:ext uri="{FF2B5EF4-FFF2-40B4-BE49-F238E27FC236}">
                <a16:creationId xmlns:a16="http://schemas.microsoft.com/office/drawing/2014/main" id="{26CFECF2-0363-4618-8177-BFE455B1AC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4815" y="291453"/>
            <a:ext cx="3993049" cy="2160733"/>
          </a:xfrm>
          <a:prstGeom prst="rect">
            <a:avLst/>
          </a:prstGeom>
        </p:spPr>
      </p:pic>
    </p:spTree>
    <p:extLst>
      <p:ext uri="{BB962C8B-B14F-4D97-AF65-F5344CB8AC3E}">
        <p14:creationId xmlns:p14="http://schemas.microsoft.com/office/powerpoint/2010/main" val="22191425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3605230" y="2021654"/>
            <a:ext cx="5294326" cy="2188207"/>
          </a:xfrm>
        </p:spPr>
        <p:txBody>
          <a:bodyPr>
            <a:noAutofit/>
          </a:bodyPr>
          <a:lstStyle/>
          <a:p>
            <a:r>
              <a:rPr lang="de-DE" sz="2200" dirty="0">
                <a:solidFill>
                  <a:srgbClr val="9E3611"/>
                </a:solidFill>
              </a:rPr>
              <a:t>VII</a:t>
            </a:r>
            <a:r>
              <a:rPr lang="pl-PL" sz="2200" dirty="0">
                <a:solidFill>
                  <a:srgbClr val="9E3611"/>
                </a:solidFill>
              </a:rPr>
              <a:t>I</a:t>
            </a:r>
            <a:r>
              <a:rPr lang="de-DE" sz="2200" dirty="0">
                <a:solidFill>
                  <a:srgbClr val="9E3611"/>
                </a:solidFill>
              </a:rPr>
              <a:t>. </a:t>
            </a:r>
            <a:r>
              <a:rPr lang="pl-PL" sz="2200" dirty="0" err="1"/>
              <a:t>Magnetic</a:t>
            </a:r>
            <a:r>
              <a:rPr lang="pl-PL" sz="2200" dirty="0"/>
              <a:t> </a:t>
            </a:r>
            <a:r>
              <a:rPr lang="pl-PL" sz="2200" dirty="0" err="1"/>
              <a:t>Dichroism</a:t>
            </a:r>
            <a:endParaRPr lang="de-DE" sz="2200" dirty="0"/>
          </a:p>
          <a:p>
            <a:pPr marL="731520" lvl="1" indent="-457200">
              <a:buFont typeface="+mj-lt"/>
              <a:buAutoNum type="arabicPeriod"/>
            </a:pPr>
            <a:r>
              <a:rPr lang="pl-PL" sz="2200" dirty="0" err="1"/>
              <a:t>Circular</a:t>
            </a:r>
            <a:r>
              <a:rPr lang="pl-PL" sz="2200" dirty="0"/>
              <a:t> </a:t>
            </a:r>
            <a:r>
              <a:rPr lang="pl-PL" sz="2200" dirty="0" err="1"/>
              <a:t>Magnetic</a:t>
            </a:r>
            <a:r>
              <a:rPr lang="pl-PL" sz="2200" dirty="0"/>
              <a:t> </a:t>
            </a:r>
            <a:r>
              <a:rPr lang="pl-PL" sz="2200" dirty="0" err="1"/>
              <a:t>Dichroism</a:t>
            </a:r>
            <a:endParaRPr lang="pl-PL" sz="2200" dirty="0"/>
          </a:p>
          <a:p>
            <a:pPr marL="731520" lvl="1" indent="-457200">
              <a:buFont typeface="+mj-lt"/>
              <a:buAutoNum type="arabicPeriod"/>
            </a:pPr>
            <a:r>
              <a:rPr lang="pl-PL" sz="2200" dirty="0" err="1"/>
              <a:t>Linear</a:t>
            </a:r>
            <a:r>
              <a:rPr lang="pl-PL" sz="2200" dirty="0"/>
              <a:t> </a:t>
            </a:r>
            <a:r>
              <a:rPr lang="pl-PL" sz="2200" dirty="0" err="1"/>
              <a:t>Magnetic</a:t>
            </a:r>
            <a:r>
              <a:rPr lang="pl-PL" sz="2200" dirty="0"/>
              <a:t> </a:t>
            </a:r>
            <a:r>
              <a:rPr lang="pl-PL" sz="2200" dirty="0" err="1"/>
              <a:t>Dichroism</a:t>
            </a:r>
            <a:endParaRPr lang="pl-PL" sz="2200" dirty="0"/>
          </a:p>
          <a:p>
            <a:pPr marL="731520" lvl="1" indent="-457200">
              <a:buFont typeface="+mj-lt"/>
              <a:buAutoNum type="arabicPeriod"/>
            </a:pPr>
            <a:r>
              <a:rPr lang="pl-PL" sz="2200" dirty="0" err="1"/>
              <a:t>Magnetic</a:t>
            </a:r>
            <a:r>
              <a:rPr lang="pl-PL" sz="2200" dirty="0"/>
              <a:t> </a:t>
            </a:r>
            <a:r>
              <a:rPr lang="pl-PL" sz="2200" dirty="0" err="1"/>
              <a:t>Ordering</a:t>
            </a:r>
            <a:r>
              <a:rPr lang="pl-PL" sz="2200" dirty="0"/>
              <a:t>: </a:t>
            </a:r>
            <a:r>
              <a:rPr lang="pl-PL" sz="2200" dirty="0" err="1"/>
              <a:t>proper</a:t>
            </a:r>
            <a:r>
              <a:rPr lang="pl-PL" sz="2200" dirty="0"/>
              <a:t> </a:t>
            </a:r>
            <a:r>
              <a:rPr lang="pl-PL" sz="2200" dirty="0" err="1"/>
              <a:t>guess</a:t>
            </a:r>
            <a:endParaRPr lang="de-DE" sz="2200" dirty="0"/>
          </a:p>
          <a:p>
            <a:pPr marL="731520" lvl="1" indent="-457200">
              <a:buFont typeface="+mj-lt"/>
              <a:buAutoNum type="arabicPeriod"/>
            </a:pPr>
            <a:endParaRPr lang="de-DE" sz="2200" dirty="0"/>
          </a:p>
        </p:txBody>
      </p:sp>
    </p:spTree>
    <p:extLst>
      <p:ext uri="{BB962C8B-B14F-4D97-AF65-F5344CB8AC3E}">
        <p14:creationId xmlns:p14="http://schemas.microsoft.com/office/powerpoint/2010/main" val="3846257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5700" y="16132"/>
            <a:ext cx="6319058" cy="607464"/>
          </a:xfrm>
        </p:spPr>
        <p:txBody>
          <a:bodyPr>
            <a:normAutofit/>
          </a:bodyPr>
          <a:lstStyle/>
          <a:p>
            <a:r>
              <a:rPr lang="de-DE" sz="2400" b="1" i="1" u="sng" dirty="0" err="1"/>
              <a:t>Circular</a:t>
            </a:r>
            <a:r>
              <a:rPr lang="de-DE" sz="2400" b="1" i="1" u="sng" dirty="0"/>
              <a:t> </a:t>
            </a:r>
            <a:r>
              <a:rPr lang="de-DE" sz="2400" b="1" i="1" u="sng" dirty="0" err="1"/>
              <a:t>Magnetic</a:t>
            </a:r>
            <a:r>
              <a:rPr lang="de-DE" sz="2400" b="1" i="1" u="sng" dirty="0"/>
              <a:t> X-</a:t>
            </a:r>
            <a:r>
              <a:rPr lang="de-DE" sz="2400" b="1" i="1" u="sng" dirty="0" err="1"/>
              <a:t>ray</a:t>
            </a:r>
            <a:r>
              <a:rPr lang="de-DE" sz="2400" b="1" i="1" u="sng" dirty="0"/>
              <a:t> </a:t>
            </a:r>
            <a:r>
              <a:rPr lang="de-DE" sz="2400" b="1" i="1" u="sng" dirty="0" err="1"/>
              <a:t>Dichroism</a:t>
            </a:r>
            <a:r>
              <a:rPr lang="de-DE" sz="2400" b="1" i="1" u="sng" dirty="0"/>
              <a:t> (CMXD)</a:t>
            </a:r>
          </a:p>
        </p:txBody>
      </p:sp>
      <p:pic>
        <p:nvPicPr>
          <p:cNvPr id="10" name="Obraz 9" descr="Obraz zawierający mapa, zrzut ekranu&#10;&#10;Opis wygenerowany automatycznie">
            <a:extLst>
              <a:ext uri="{FF2B5EF4-FFF2-40B4-BE49-F238E27FC236}">
                <a16:creationId xmlns:a16="http://schemas.microsoft.com/office/drawing/2014/main" id="{90F70E74-F4C4-44F0-AA9C-41B546A598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5170" y="3820725"/>
            <a:ext cx="4308438" cy="2868490"/>
          </a:xfrm>
          <a:prstGeom prst="rect">
            <a:avLst/>
          </a:prstGeom>
        </p:spPr>
      </p:pic>
      <p:pic>
        <p:nvPicPr>
          <p:cNvPr id="13" name="Obraz 12">
            <a:extLst>
              <a:ext uri="{FF2B5EF4-FFF2-40B4-BE49-F238E27FC236}">
                <a16:creationId xmlns:a16="http://schemas.microsoft.com/office/drawing/2014/main" id="{C549E599-6A39-4733-AE8F-BAAD24DC91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555" y="952235"/>
            <a:ext cx="4308438" cy="2868491"/>
          </a:xfrm>
          <a:prstGeom prst="rect">
            <a:avLst/>
          </a:prstGeom>
        </p:spPr>
      </p:pic>
      <p:sp>
        <p:nvSpPr>
          <p:cNvPr id="19" name="pole tekstowe 18">
            <a:extLst>
              <a:ext uri="{FF2B5EF4-FFF2-40B4-BE49-F238E27FC236}">
                <a16:creationId xmlns:a16="http://schemas.microsoft.com/office/drawing/2014/main" id="{D285DE9D-54CB-4561-A8EB-241529AB436C}"/>
              </a:ext>
            </a:extLst>
          </p:cNvPr>
          <p:cNvSpPr txBox="1"/>
          <p:nvPr/>
        </p:nvSpPr>
        <p:spPr>
          <a:xfrm>
            <a:off x="2199225" y="582904"/>
            <a:ext cx="1282686" cy="369332"/>
          </a:xfrm>
          <a:prstGeom prst="rect">
            <a:avLst/>
          </a:prstGeom>
          <a:noFill/>
        </p:spPr>
        <p:txBody>
          <a:bodyPr wrap="square" rtlCol="0">
            <a:spAutoFit/>
          </a:bodyPr>
          <a:lstStyle/>
          <a:p>
            <a:r>
              <a:rPr lang="pl-PL" dirty="0"/>
              <a:t>From TEY</a:t>
            </a:r>
          </a:p>
        </p:txBody>
      </p:sp>
      <p:sp>
        <p:nvSpPr>
          <p:cNvPr id="20" name="pole tekstowe 19">
            <a:extLst>
              <a:ext uri="{FF2B5EF4-FFF2-40B4-BE49-F238E27FC236}">
                <a16:creationId xmlns:a16="http://schemas.microsoft.com/office/drawing/2014/main" id="{89011F0D-0929-48D1-9DE7-E3D3FFB96132}"/>
              </a:ext>
            </a:extLst>
          </p:cNvPr>
          <p:cNvSpPr txBox="1"/>
          <p:nvPr/>
        </p:nvSpPr>
        <p:spPr>
          <a:xfrm>
            <a:off x="6348049" y="583169"/>
            <a:ext cx="4402268" cy="369332"/>
          </a:xfrm>
          <a:prstGeom prst="rect">
            <a:avLst/>
          </a:prstGeom>
          <a:noFill/>
        </p:spPr>
        <p:txBody>
          <a:bodyPr wrap="square" rtlCol="0">
            <a:spAutoFit/>
          </a:bodyPr>
          <a:lstStyle/>
          <a:p>
            <a:r>
              <a:rPr lang="pl-PL" dirty="0"/>
              <a:t>From </a:t>
            </a:r>
            <a:r>
              <a:rPr lang="pl-PL" dirty="0" err="1"/>
              <a:t>Imaginary</a:t>
            </a:r>
            <a:r>
              <a:rPr lang="pl-PL" dirty="0"/>
              <a:t> part of </a:t>
            </a:r>
            <a:r>
              <a:rPr lang="pl-PL" dirty="0" err="1"/>
              <a:t>refractive</a:t>
            </a:r>
            <a:r>
              <a:rPr lang="pl-PL" dirty="0"/>
              <a:t> index</a:t>
            </a:r>
          </a:p>
        </p:txBody>
      </p:sp>
      <p:pic>
        <p:nvPicPr>
          <p:cNvPr id="21" name="Obraz 20" descr="Obraz zawierający mapa&#10;&#10;Opis wygenerowany automatycznie">
            <a:extLst>
              <a:ext uri="{FF2B5EF4-FFF2-40B4-BE49-F238E27FC236}">
                <a16:creationId xmlns:a16="http://schemas.microsoft.com/office/drawing/2014/main" id="{5146859B-1C5E-49F4-AF34-6AADEC5F21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937" y="3820726"/>
            <a:ext cx="4308438" cy="2868491"/>
          </a:xfrm>
          <a:prstGeom prst="rect">
            <a:avLst/>
          </a:prstGeom>
        </p:spPr>
      </p:pic>
      <p:pic>
        <p:nvPicPr>
          <p:cNvPr id="23" name="Obraz 22" descr="Obraz zawierający zrzut ekranu&#10;&#10;Opis wygenerowany automatycznie">
            <a:extLst>
              <a:ext uri="{FF2B5EF4-FFF2-40B4-BE49-F238E27FC236}">
                <a16:creationId xmlns:a16="http://schemas.microsoft.com/office/drawing/2014/main" id="{07EA18A1-0640-472B-B2DD-93575D7177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48049" y="952235"/>
            <a:ext cx="4308437" cy="2868490"/>
          </a:xfrm>
          <a:prstGeom prst="rect">
            <a:avLst/>
          </a:prstGeom>
        </p:spPr>
      </p:pic>
    </p:spTree>
    <p:extLst>
      <p:ext uri="{BB962C8B-B14F-4D97-AF65-F5344CB8AC3E}">
        <p14:creationId xmlns:p14="http://schemas.microsoft.com/office/powerpoint/2010/main" val="3229378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41DCD406-FB0C-4161-B4BF-E6720CD4A199}"/>
              </a:ext>
            </a:extLst>
          </p:cNvPr>
          <p:cNvSpPr>
            <a:spLocks noGrp="1"/>
          </p:cNvSpPr>
          <p:nvPr>
            <p:ph type="title"/>
          </p:nvPr>
        </p:nvSpPr>
        <p:spPr>
          <a:xfrm>
            <a:off x="0" y="1"/>
            <a:ext cx="6255945" cy="685800"/>
          </a:xfrm>
        </p:spPr>
        <p:txBody>
          <a:bodyPr>
            <a:normAutofit/>
          </a:bodyPr>
          <a:lstStyle/>
          <a:p>
            <a:r>
              <a:rPr lang="pl-PL" sz="2400" b="1" i="1" u="sng" dirty="0"/>
              <a:t>L</a:t>
            </a:r>
            <a:r>
              <a:rPr lang="de-DE" sz="2400" b="1" i="1" u="sng" dirty="0" err="1"/>
              <a:t>ircular</a:t>
            </a:r>
            <a:r>
              <a:rPr lang="de-DE" sz="2400" b="1" i="1" u="sng" dirty="0"/>
              <a:t> </a:t>
            </a:r>
            <a:r>
              <a:rPr lang="de-DE" sz="2400" b="1" i="1" u="sng" dirty="0" err="1"/>
              <a:t>Magnetic</a:t>
            </a:r>
            <a:r>
              <a:rPr lang="de-DE" sz="2400" b="1" i="1" u="sng" dirty="0"/>
              <a:t> X-</a:t>
            </a:r>
            <a:r>
              <a:rPr lang="de-DE" sz="2400" b="1" i="1" u="sng" dirty="0" err="1"/>
              <a:t>ray</a:t>
            </a:r>
            <a:r>
              <a:rPr lang="de-DE" sz="2400" b="1" i="1" u="sng" dirty="0"/>
              <a:t> </a:t>
            </a:r>
            <a:r>
              <a:rPr lang="de-DE" sz="2400" b="1" i="1" u="sng" dirty="0" err="1"/>
              <a:t>Dichroism</a:t>
            </a:r>
            <a:r>
              <a:rPr lang="de-DE" sz="2400" b="1" i="1" u="sng" dirty="0"/>
              <a:t> (</a:t>
            </a:r>
            <a:r>
              <a:rPr lang="pl-PL" sz="2400" b="1" i="1" u="sng" dirty="0"/>
              <a:t>L</a:t>
            </a:r>
            <a:r>
              <a:rPr lang="de-DE" sz="2400" b="1" i="1" u="sng" dirty="0"/>
              <a:t>MXD)</a:t>
            </a:r>
          </a:p>
        </p:txBody>
      </p:sp>
      <p:sp>
        <p:nvSpPr>
          <p:cNvPr id="5" name="pole tekstowe 4">
            <a:extLst>
              <a:ext uri="{FF2B5EF4-FFF2-40B4-BE49-F238E27FC236}">
                <a16:creationId xmlns:a16="http://schemas.microsoft.com/office/drawing/2014/main" id="{88CCE636-9B75-41B0-8CFE-E29A270C240A}"/>
              </a:ext>
            </a:extLst>
          </p:cNvPr>
          <p:cNvSpPr txBox="1"/>
          <p:nvPr/>
        </p:nvSpPr>
        <p:spPr>
          <a:xfrm>
            <a:off x="2150439" y="501135"/>
            <a:ext cx="1282686" cy="369332"/>
          </a:xfrm>
          <a:prstGeom prst="rect">
            <a:avLst/>
          </a:prstGeom>
          <a:noFill/>
        </p:spPr>
        <p:txBody>
          <a:bodyPr wrap="square" rtlCol="0">
            <a:spAutoFit/>
          </a:bodyPr>
          <a:lstStyle/>
          <a:p>
            <a:r>
              <a:rPr lang="pl-PL" dirty="0"/>
              <a:t>From TEY</a:t>
            </a:r>
          </a:p>
        </p:txBody>
      </p:sp>
      <p:sp>
        <p:nvSpPr>
          <p:cNvPr id="6" name="pole tekstowe 5">
            <a:extLst>
              <a:ext uri="{FF2B5EF4-FFF2-40B4-BE49-F238E27FC236}">
                <a16:creationId xmlns:a16="http://schemas.microsoft.com/office/drawing/2014/main" id="{CC1D0F6F-D62B-407B-8C23-29B5FCEADA67}"/>
              </a:ext>
            </a:extLst>
          </p:cNvPr>
          <p:cNvSpPr txBox="1"/>
          <p:nvPr/>
        </p:nvSpPr>
        <p:spPr>
          <a:xfrm>
            <a:off x="6217673" y="501135"/>
            <a:ext cx="4402268" cy="369332"/>
          </a:xfrm>
          <a:prstGeom prst="rect">
            <a:avLst/>
          </a:prstGeom>
          <a:noFill/>
        </p:spPr>
        <p:txBody>
          <a:bodyPr wrap="square" rtlCol="0">
            <a:spAutoFit/>
          </a:bodyPr>
          <a:lstStyle/>
          <a:p>
            <a:r>
              <a:rPr lang="pl-PL" dirty="0"/>
              <a:t>From </a:t>
            </a:r>
            <a:r>
              <a:rPr lang="pl-PL" dirty="0" err="1"/>
              <a:t>Imaginary</a:t>
            </a:r>
            <a:r>
              <a:rPr lang="pl-PL" dirty="0"/>
              <a:t> part of </a:t>
            </a:r>
            <a:r>
              <a:rPr lang="pl-PL" dirty="0" err="1"/>
              <a:t>refractive</a:t>
            </a:r>
            <a:r>
              <a:rPr lang="pl-PL" dirty="0"/>
              <a:t> index</a:t>
            </a:r>
          </a:p>
        </p:txBody>
      </p:sp>
      <p:pic>
        <p:nvPicPr>
          <p:cNvPr id="8" name="Obraz 7" descr="Obraz zawierający mapa&#10;&#10;Opis wygenerowany automatycznie">
            <a:extLst>
              <a:ext uri="{FF2B5EF4-FFF2-40B4-BE49-F238E27FC236}">
                <a16:creationId xmlns:a16="http://schemas.microsoft.com/office/drawing/2014/main" id="{CFAF4277-7DAD-42E6-BB39-1529DC3DD1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8049" y="870467"/>
            <a:ext cx="4325726" cy="2880000"/>
          </a:xfrm>
          <a:prstGeom prst="rect">
            <a:avLst/>
          </a:prstGeom>
        </p:spPr>
      </p:pic>
      <p:pic>
        <p:nvPicPr>
          <p:cNvPr id="10" name="Obraz 9" descr="Obraz zawierający mapa, tekst&#10;&#10;Opis wygenerowany automatycznie">
            <a:extLst>
              <a:ext uri="{FF2B5EF4-FFF2-40B4-BE49-F238E27FC236}">
                <a16:creationId xmlns:a16="http://schemas.microsoft.com/office/drawing/2014/main" id="{29AF88FF-B1FD-41DC-88AF-02D2F9F74D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5945" y="3750467"/>
            <a:ext cx="4325725" cy="2880000"/>
          </a:xfrm>
          <a:prstGeom prst="rect">
            <a:avLst/>
          </a:prstGeom>
        </p:spPr>
      </p:pic>
      <p:pic>
        <p:nvPicPr>
          <p:cNvPr id="12" name="Obraz 11">
            <a:extLst>
              <a:ext uri="{FF2B5EF4-FFF2-40B4-BE49-F238E27FC236}">
                <a16:creationId xmlns:a16="http://schemas.microsoft.com/office/drawing/2014/main" id="{23A2FE78-65CA-479B-A688-2E97DF2E76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918" y="3750467"/>
            <a:ext cx="4325728" cy="2880000"/>
          </a:xfrm>
          <a:prstGeom prst="rect">
            <a:avLst/>
          </a:prstGeom>
        </p:spPr>
      </p:pic>
      <p:pic>
        <p:nvPicPr>
          <p:cNvPr id="14" name="Obraz 13">
            <a:extLst>
              <a:ext uri="{FF2B5EF4-FFF2-40B4-BE49-F238E27FC236}">
                <a16:creationId xmlns:a16="http://schemas.microsoft.com/office/drawing/2014/main" id="{67C23645-ED78-418A-8F06-9F07E6D4F2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117" y="870467"/>
            <a:ext cx="4325726" cy="2880000"/>
          </a:xfrm>
          <a:prstGeom prst="rect">
            <a:avLst/>
          </a:prstGeom>
        </p:spPr>
      </p:pic>
    </p:spTree>
    <p:extLst>
      <p:ext uri="{BB962C8B-B14F-4D97-AF65-F5344CB8AC3E}">
        <p14:creationId xmlns:p14="http://schemas.microsoft.com/office/powerpoint/2010/main" val="203833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ytuł 1">
                <a:extLst>
                  <a:ext uri="{FF2B5EF4-FFF2-40B4-BE49-F238E27FC236}">
                    <a16:creationId xmlns:a16="http://schemas.microsoft.com/office/drawing/2014/main" id="{B6919418-9F72-4BAB-A896-F6E0FA537E38}"/>
                  </a:ext>
                </a:extLst>
              </p:cNvPr>
              <p:cNvSpPr>
                <a:spLocks noGrp="1"/>
              </p:cNvSpPr>
              <p:nvPr>
                <p:ph type="title"/>
              </p:nvPr>
            </p:nvSpPr>
            <p:spPr>
              <a:xfrm>
                <a:off x="331616" y="132294"/>
                <a:ext cx="5764384" cy="1662950"/>
              </a:xfrm>
            </p:spPr>
            <p:txBody>
              <a:bodyPr/>
              <a:lstStyle/>
              <a:p>
                <a:pPr/>
                <a14:m>
                  <m:oMathPara xmlns:m="http://schemas.openxmlformats.org/officeDocument/2006/math">
                    <m:oMathParaPr>
                      <m:jc m:val="centerGroup"/>
                    </m:oMathParaPr>
                    <m:oMath xmlns:m="http://schemas.openxmlformats.org/officeDocument/2006/math">
                      <m:r>
                        <m:rPr>
                          <m:sty m:val="p"/>
                        </m:rPr>
                        <a:rPr lang="de-DE" dirty="0" smtClean="0">
                          <a:latin typeface="Cambria Math" panose="02040503050406030204" pitchFamily="18" charset="0"/>
                        </a:rPr>
                        <m:t>L</m:t>
                      </m:r>
                      <m:r>
                        <m:rPr>
                          <m:sty m:val="p"/>
                        </m:rPr>
                        <a:rPr lang="de-DE" cap="none" dirty="0" smtClean="0">
                          <a:latin typeface="Cambria Math" panose="02040503050406030204" pitchFamily="18" charset="0"/>
                        </a:rPr>
                        <m:t>i</m:t>
                      </m:r>
                      <m:r>
                        <m:rPr>
                          <m:sty m:val="p"/>
                        </m:rPr>
                        <a:rPr lang="de-DE" dirty="0" smtClean="0">
                          <a:latin typeface="Cambria Math" panose="02040503050406030204" pitchFamily="18" charset="0"/>
                        </a:rPr>
                        <m:t>C</m:t>
                      </m:r>
                      <m:sSub>
                        <m:sSubPr>
                          <m:ctrlPr>
                            <a:rPr lang="de-DE" i="1" dirty="0">
                              <a:latin typeface="Cambria Math" panose="02040503050406030204" pitchFamily="18" charset="0"/>
                            </a:rPr>
                          </m:ctrlPr>
                        </m:sSubPr>
                        <m:e>
                          <m:r>
                            <m:rPr>
                              <m:sty m:val="p"/>
                            </m:rPr>
                            <a:rPr lang="pl-PL" cap="none" dirty="0" smtClean="0">
                              <a:latin typeface="Cambria Math" panose="02040503050406030204" pitchFamily="18" charset="0"/>
                            </a:rPr>
                            <m:t>u</m:t>
                          </m:r>
                        </m:e>
                        <m:sub>
                          <m:r>
                            <a:rPr lang="de-DE" dirty="0">
                              <a:latin typeface="Cambria Math" panose="02040503050406030204" pitchFamily="18" charset="0"/>
                            </a:rPr>
                            <m:t>3</m:t>
                          </m:r>
                        </m:sub>
                      </m:sSub>
                      <m:sSub>
                        <m:sSubPr>
                          <m:ctrlPr>
                            <a:rPr lang="de-DE" i="1" dirty="0">
                              <a:latin typeface="Cambria Math" panose="02040503050406030204" pitchFamily="18" charset="0"/>
                            </a:rPr>
                          </m:ctrlPr>
                        </m:sSubPr>
                        <m:e>
                          <m:r>
                            <m:rPr>
                              <m:sty m:val="p"/>
                            </m:rPr>
                            <a:rPr lang="de-DE" dirty="0">
                              <a:latin typeface="Cambria Math" panose="02040503050406030204" pitchFamily="18" charset="0"/>
                            </a:rPr>
                            <m:t>O</m:t>
                          </m:r>
                        </m:e>
                        <m:sub>
                          <m:r>
                            <a:rPr lang="de-DE" dirty="0">
                              <a:latin typeface="Cambria Math" panose="02040503050406030204" pitchFamily="18" charset="0"/>
                            </a:rPr>
                            <m:t>3</m:t>
                          </m:r>
                        </m:sub>
                      </m:sSub>
                    </m:oMath>
                  </m:oMathPara>
                </a14:m>
                <a:endParaRPr lang="pl-PL" dirty="0"/>
              </a:p>
            </p:txBody>
          </p:sp>
        </mc:Choice>
        <mc:Fallback xmlns="">
          <p:sp>
            <p:nvSpPr>
              <p:cNvPr id="2" name="Tytuł 1">
                <a:extLst>
                  <a:ext uri="{FF2B5EF4-FFF2-40B4-BE49-F238E27FC236}">
                    <a16:creationId xmlns:a16="http://schemas.microsoft.com/office/drawing/2014/main" id="{B6919418-9F72-4BAB-A896-F6E0FA537E38}"/>
                  </a:ext>
                </a:extLst>
              </p:cNvPr>
              <p:cNvSpPr>
                <a:spLocks noGrp="1" noRot="1" noChangeAspect="1" noMove="1" noResize="1" noEditPoints="1" noAdjustHandles="1" noChangeArrowheads="1" noChangeShapeType="1" noTextEdit="1"/>
              </p:cNvSpPr>
              <p:nvPr>
                <p:ph type="title"/>
              </p:nvPr>
            </p:nvSpPr>
            <p:spPr>
              <a:xfrm>
                <a:off x="331616" y="132294"/>
                <a:ext cx="5764384" cy="1662950"/>
              </a:xfrm>
              <a:blipFill>
                <a:blip r:embed="rId2"/>
                <a:stretch>
                  <a:fillRect/>
                </a:stretch>
              </a:blipFill>
            </p:spPr>
            <p:txBody>
              <a:bodyPr/>
              <a:lstStyle/>
              <a:p>
                <a:r>
                  <a:rPr lang="pl-PL">
                    <a:noFill/>
                  </a:rPr>
                  <a:t> </a:t>
                </a:r>
              </a:p>
            </p:txBody>
          </p:sp>
        </mc:Fallback>
      </mc:AlternateContent>
      <p:pic>
        <p:nvPicPr>
          <p:cNvPr id="4" name="Picture 2">
            <a:extLst>
              <a:ext uri="{FF2B5EF4-FFF2-40B4-BE49-F238E27FC236}">
                <a16:creationId xmlns:a16="http://schemas.microsoft.com/office/drawing/2014/main" id="{E17AB223-A54B-4A16-A2E7-8DDD54DF2995}"/>
              </a:ext>
            </a:extLst>
          </p:cNvPr>
          <p:cNvPicPr>
            <a:picLocks noChangeAspect="1"/>
          </p:cNvPicPr>
          <p:nvPr/>
        </p:nvPicPr>
        <p:blipFill>
          <a:blip r:embed="rId3"/>
          <a:stretch>
            <a:fillRect/>
          </a:stretch>
        </p:blipFill>
        <p:spPr>
          <a:xfrm>
            <a:off x="5206567" y="484632"/>
            <a:ext cx="6569927" cy="5166351"/>
          </a:xfrm>
          <a:prstGeom prst="rect">
            <a:avLst/>
          </a:prstGeom>
        </p:spPr>
      </p:pic>
      <p:sp>
        <p:nvSpPr>
          <p:cNvPr id="5" name="TextBox 3">
            <a:extLst>
              <a:ext uri="{FF2B5EF4-FFF2-40B4-BE49-F238E27FC236}">
                <a16:creationId xmlns:a16="http://schemas.microsoft.com/office/drawing/2014/main" id="{2E64BFE0-1826-4253-A29C-224FC75D8539}"/>
              </a:ext>
            </a:extLst>
          </p:cNvPr>
          <p:cNvSpPr txBox="1"/>
          <p:nvPr/>
        </p:nvSpPr>
        <p:spPr>
          <a:xfrm>
            <a:off x="163749" y="1795244"/>
            <a:ext cx="4609587" cy="2308324"/>
          </a:xfrm>
          <a:prstGeom prst="rect">
            <a:avLst/>
          </a:prstGeom>
          <a:noFill/>
        </p:spPr>
        <p:txBody>
          <a:bodyPr wrap="square" rtlCol="0">
            <a:spAutoFit/>
          </a:bodyPr>
          <a:lstStyle/>
          <a:p>
            <a:pPr marL="285750" indent="-285750">
              <a:buFontTx/>
              <a:buChar char="-"/>
            </a:pPr>
            <a:r>
              <a:rPr lang="de-DE" dirty="0" err="1"/>
              <a:t>Trilayers</a:t>
            </a:r>
            <a:r>
              <a:rPr lang="de-DE" dirty="0"/>
              <a:t> </a:t>
            </a:r>
            <a:r>
              <a:rPr lang="de-DE" dirty="0" err="1"/>
              <a:t>of</a:t>
            </a:r>
            <a:r>
              <a:rPr lang="de-DE" dirty="0"/>
              <a:t> </a:t>
            </a:r>
            <a:r>
              <a:rPr lang="de-DE" dirty="0" err="1"/>
              <a:t>rocksalt</a:t>
            </a:r>
            <a:r>
              <a:rPr lang="de-DE" dirty="0"/>
              <a:t> </a:t>
            </a:r>
            <a:r>
              <a:rPr lang="de-DE" dirty="0" err="1"/>
              <a:t>Cu</a:t>
            </a:r>
            <a:r>
              <a:rPr lang="de-DE" dirty="0"/>
              <a:t>(II)O </a:t>
            </a:r>
            <a:r>
              <a:rPr lang="de-DE" dirty="0" err="1"/>
              <a:t>are</a:t>
            </a:r>
            <a:r>
              <a:rPr lang="de-DE" dirty="0"/>
              <a:t> </a:t>
            </a:r>
            <a:r>
              <a:rPr lang="de-DE" dirty="0" err="1"/>
              <a:t>sandwiched</a:t>
            </a:r>
            <a:r>
              <a:rPr lang="de-DE" dirty="0"/>
              <a:t> </a:t>
            </a:r>
            <a:r>
              <a:rPr lang="de-DE" dirty="0" err="1"/>
              <a:t>between</a:t>
            </a:r>
            <a:r>
              <a:rPr lang="de-DE" dirty="0"/>
              <a:t> planes </a:t>
            </a:r>
            <a:r>
              <a:rPr lang="de-DE" dirty="0" err="1"/>
              <a:t>of</a:t>
            </a:r>
            <a:r>
              <a:rPr lang="de-DE" dirty="0"/>
              <a:t> </a:t>
            </a:r>
            <a:r>
              <a:rPr lang="de-DE" dirty="0" err="1"/>
              <a:t>Cu</a:t>
            </a:r>
            <a:r>
              <a:rPr lang="de-DE" dirty="0"/>
              <a:t>(I)</a:t>
            </a:r>
            <a:endParaRPr lang="pl-PL" dirty="0"/>
          </a:p>
          <a:p>
            <a:endParaRPr lang="de-DE" dirty="0"/>
          </a:p>
          <a:p>
            <a:pPr marL="285750" indent="-285750">
              <a:buFontTx/>
              <a:buChar char="-"/>
            </a:pPr>
            <a:r>
              <a:rPr lang="de-DE" dirty="0"/>
              <a:t>The Lithium </a:t>
            </a:r>
            <a:r>
              <a:rPr lang="de-DE" dirty="0" err="1"/>
              <a:t>randomly</a:t>
            </a:r>
            <a:r>
              <a:rPr lang="de-DE" dirty="0"/>
              <a:t> </a:t>
            </a:r>
            <a:r>
              <a:rPr lang="de-DE" dirty="0" err="1"/>
              <a:t>substitutes</a:t>
            </a:r>
            <a:r>
              <a:rPr lang="de-DE" dirty="0"/>
              <a:t> </a:t>
            </a:r>
            <a:r>
              <a:rPr lang="de-DE" dirty="0" err="1"/>
              <a:t>the</a:t>
            </a:r>
            <a:r>
              <a:rPr lang="de-DE" dirty="0"/>
              <a:t> </a:t>
            </a:r>
            <a:r>
              <a:rPr lang="de-DE" dirty="0" err="1"/>
              <a:t>Cu</a:t>
            </a:r>
            <a:r>
              <a:rPr lang="de-DE" dirty="0"/>
              <a:t>(II) </a:t>
            </a:r>
            <a:r>
              <a:rPr lang="de-DE" dirty="0" err="1"/>
              <a:t>ions</a:t>
            </a:r>
            <a:endParaRPr lang="pl-PL" dirty="0"/>
          </a:p>
          <a:p>
            <a:endParaRPr lang="de-DE" dirty="0"/>
          </a:p>
          <a:p>
            <a:pPr marL="285750" indent="-285750">
              <a:buFontTx/>
              <a:buChar char="-"/>
            </a:pPr>
            <a:r>
              <a:rPr lang="de-DE" dirty="0" err="1"/>
              <a:t>Lattice</a:t>
            </a:r>
            <a:r>
              <a:rPr lang="de-DE" dirty="0"/>
              <a:t>: tetragonal </a:t>
            </a:r>
            <a:r>
              <a:rPr lang="de-DE" dirty="0" err="1"/>
              <a:t>crystal</a:t>
            </a:r>
            <a:r>
              <a:rPr lang="de-DE" dirty="0"/>
              <a:t> </a:t>
            </a:r>
            <a:r>
              <a:rPr lang="de-DE" dirty="0" err="1"/>
              <a:t>structure</a:t>
            </a:r>
            <a:r>
              <a:rPr lang="de-DE" dirty="0"/>
              <a:t> (P4/mmm, a = 2.81 A ̊, c = 8.90 A ̊)</a:t>
            </a:r>
          </a:p>
        </p:txBody>
      </p:sp>
    </p:spTree>
    <p:extLst>
      <p:ext uri="{BB962C8B-B14F-4D97-AF65-F5344CB8AC3E}">
        <p14:creationId xmlns:p14="http://schemas.microsoft.com/office/powerpoint/2010/main" val="3482548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0D12043-689F-49B3-B890-C9DDC696CBEB}"/>
              </a:ext>
            </a:extLst>
          </p:cNvPr>
          <p:cNvSpPr>
            <a:spLocks noGrp="1"/>
          </p:cNvSpPr>
          <p:nvPr>
            <p:ph type="title"/>
          </p:nvPr>
        </p:nvSpPr>
        <p:spPr>
          <a:xfrm>
            <a:off x="273143" y="113440"/>
            <a:ext cx="5512021" cy="900548"/>
          </a:xfrm>
        </p:spPr>
        <p:txBody>
          <a:bodyPr/>
          <a:lstStyle/>
          <a:p>
            <a:r>
              <a:rPr lang="pl-PL" dirty="0" err="1"/>
              <a:t>Magnetic</a:t>
            </a:r>
            <a:r>
              <a:rPr lang="pl-PL" dirty="0"/>
              <a:t> </a:t>
            </a:r>
            <a:r>
              <a:rPr lang="pl-PL" dirty="0" err="1"/>
              <a:t>Ordering</a:t>
            </a:r>
            <a:endParaRPr lang="pl-PL" dirty="0"/>
          </a:p>
        </p:txBody>
      </p:sp>
      <p:sp>
        <p:nvSpPr>
          <p:cNvPr id="3" name="Symbol zastępczy zawartości 2">
            <a:extLst>
              <a:ext uri="{FF2B5EF4-FFF2-40B4-BE49-F238E27FC236}">
                <a16:creationId xmlns:a16="http://schemas.microsoft.com/office/drawing/2014/main" id="{DC79B82F-5C11-4AAF-A5F5-DECCBFB649FD}"/>
              </a:ext>
            </a:extLst>
          </p:cNvPr>
          <p:cNvSpPr>
            <a:spLocks noGrp="1"/>
          </p:cNvSpPr>
          <p:nvPr>
            <p:ph idx="1"/>
          </p:nvPr>
        </p:nvSpPr>
        <p:spPr>
          <a:xfrm>
            <a:off x="345571" y="1523879"/>
            <a:ext cx="10058400" cy="4050792"/>
          </a:xfrm>
        </p:spPr>
        <p:txBody>
          <a:bodyPr/>
          <a:lstStyle/>
          <a:p>
            <a:r>
              <a:rPr lang="pl-PL" dirty="0" err="1"/>
              <a:t>Strong</a:t>
            </a:r>
            <a:r>
              <a:rPr lang="pl-PL" dirty="0"/>
              <a:t> </a:t>
            </a:r>
            <a:r>
              <a:rPr lang="pl-PL" dirty="0" err="1"/>
              <a:t>circular</a:t>
            </a:r>
            <a:r>
              <a:rPr lang="pl-PL" dirty="0"/>
              <a:t> </a:t>
            </a:r>
            <a:r>
              <a:rPr lang="pl-PL" dirty="0" err="1"/>
              <a:t>dichroic</a:t>
            </a:r>
            <a:r>
              <a:rPr lang="pl-PL" dirty="0"/>
              <a:t> </a:t>
            </a:r>
            <a:r>
              <a:rPr lang="pl-PL" dirty="0" err="1"/>
              <a:t>effects</a:t>
            </a:r>
            <a:r>
              <a:rPr lang="pl-PL" dirty="0"/>
              <a:t> </a:t>
            </a:r>
            <a:r>
              <a:rPr lang="pl-PL" dirty="0" err="1"/>
              <a:t>suggest</a:t>
            </a:r>
            <a:r>
              <a:rPr lang="pl-PL" dirty="0"/>
              <a:t> </a:t>
            </a:r>
            <a:r>
              <a:rPr lang="pl-PL" dirty="0" err="1"/>
              <a:t>rather</a:t>
            </a:r>
            <a:r>
              <a:rPr lang="pl-PL" dirty="0"/>
              <a:t> </a:t>
            </a:r>
            <a:r>
              <a:rPr lang="pl-PL" dirty="0" err="1"/>
              <a:t>ferromagnetic</a:t>
            </a:r>
            <a:r>
              <a:rPr lang="pl-PL" dirty="0"/>
              <a:t> </a:t>
            </a:r>
            <a:r>
              <a:rPr lang="pl-PL" dirty="0" err="1"/>
              <a:t>ordering</a:t>
            </a:r>
            <a:endParaRPr lang="pl-PL" dirty="0"/>
          </a:p>
          <a:p>
            <a:r>
              <a:rPr lang="pl-PL" dirty="0" err="1"/>
              <a:t>Linear</a:t>
            </a:r>
            <a:r>
              <a:rPr lang="pl-PL" dirty="0"/>
              <a:t> </a:t>
            </a:r>
            <a:r>
              <a:rPr lang="pl-PL" dirty="0" err="1"/>
              <a:t>dichroic</a:t>
            </a:r>
            <a:r>
              <a:rPr lang="pl-PL" dirty="0"/>
              <a:t> </a:t>
            </a:r>
            <a:r>
              <a:rPr lang="pl-PL" dirty="0" err="1"/>
              <a:t>effecct</a:t>
            </a:r>
            <a:r>
              <a:rPr lang="pl-PL" dirty="0"/>
              <a:t> </a:t>
            </a:r>
            <a:r>
              <a:rPr lang="pl-PL" dirty="0" err="1"/>
              <a:t>result</a:t>
            </a:r>
            <a:r>
              <a:rPr lang="pl-PL" dirty="0"/>
              <a:t> from the </a:t>
            </a:r>
            <a:r>
              <a:rPr lang="pl-PL" dirty="0" err="1"/>
              <a:t>lattice</a:t>
            </a:r>
            <a:r>
              <a:rPr lang="pl-PL" dirty="0"/>
              <a:t> </a:t>
            </a:r>
            <a:r>
              <a:rPr lang="pl-PL" dirty="0" err="1"/>
              <a:t>structure</a:t>
            </a:r>
            <a:r>
              <a:rPr lang="pl-PL" dirty="0"/>
              <a:t> (</a:t>
            </a:r>
            <a:r>
              <a:rPr lang="pl-PL" dirty="0" err="1"/>
              <a:t>tetragonal</a:t>
            </a:r>
            <a:r>
              <a:rPr lang="pl-PL" dirty="0"/>
              <a:t> </a:t>
            </a:r>
            <a:r>
              <a:rPr lang="pl-PL" dirty="0" err="1"/>
              <a:t>symmetry</a:t>
            </a:r>
            <a:r>
              <a:rPr lang="pl-PL" dirty="0"/>
              <a:t>)</a:t>
            </a:r>
          </a:p>
          <a:p>
            <a:r>
              <a:rPr lang="pl-PL" dirty="0"/>
              <a:t>The </a:t>
            </a:r>
            <a:r>
              <a:rPr lang="pl-PL" dirty="0" err="1"/>
              <a:t>investigated</a:t>
            </a:r>
            <a:r>
              <a:rPr lang="pl-PL" dirty="0"/>
              <a:t> </a:t>
            </a:r>
            <a:r>
              <a:rPr lang="pl-PL" dirty="0" err="1"/>
              <a:t>material</a:t>
            </a:r>
            <a:r>
              <a:rPr lang="pl-PL" dirty="0"/>
              <a:t> </a:t>
            </a:r>
            <a:r>
              <a:rPr lang="pl-PL" dirty="0" err="1"/>
              <a:t>is</a:t>
            </a:r>
            <a:r>
              <a:rPr lang="pl-PL" dirty="0"/>
              <a:t> a </a:t>
            </a:r>
            <a:r>
              <a:rPr lang="pl-PL" dirty="0" err="1"/>
              <a:t>cuprate</a:t>
            </a:r>
            <a:r>
              <a:rPr lang="pl-PL" dirty="0"/>
              <a:t>, </a:t>
            </a:r>
            <a:r>
              <a:rPr lang="pl-PL" dirty="0" err="1"/>
              <a:t>thus</a:t>
            </a:r>
            <a:r>
              <a:rPr lang="pl-PL" dirty="0"/>
              <a:t> </a:t>
            </a:r>
            <a:r>
              <a:rPr lang="pl-PL" dirty="0" err="1"/>
              <a:t>it</a:t>
            </a:r>
            <a:r>
              <a:rPr lang="pl-PL" dirty="0"/>
              <a:t> </a:t>
            </a:r>
            <a:r>
              <a:rPr lang="pl-PL" dirty="0" err="1"/>
              <a:t>is</a:t>
            </a:r>
            <a:r>
              <a:rPr lang="pl-PL" dirty="0"/>
              <a:t> a </a:t>
            </a:r>
            <a:r>
              <a:rPr lang="pl-PL" dirty="0" err="1"/>
              <a:t>spin</a:t>
            </a:r>
            <a:r>
              <a:rPr lang="pl-PL" dirty="0"/>
              <a:t>-half system and in the most </a:t>
            </a:r>
            <a:r>
              <a:rPr lang="pl-PL" dirty="0" err="1"/>
              <a:t>cases</a:t>
            </a:r>
            <a:r>
              <a:rPr lang="pl-PL" dirty="0"/>
              <a:t> </a:t>
            </a:r>
            <a:r>
              <a:rPr lang="pl-PL" dirty="0" err="1"/>
              <a:t>exhibits</a:t>
            </a:r>
            <a:r>
              <a:rPr lang="pl-PL" dirty="0"/>
              <a:t> </a:t>
            </a:r>
            <a:r>
              <a:rPr lang="pl-PL" dirty="0" err="1"/>
              <a:t>antiferromagnetic</a:t>
            </a:r>
            <a:r>
              <a:rPr lang="pl-PL" dirty="0"/>
              <a:t> </a:t>
            </a:r>
            <a:r>
              <a:rPr lang="pl-PL" dirty="0" err="1"/>
              <a:t>ordering</a:t>
            </a:r>
            <a:endParaRPr lang="pl-PL" dirty="0"/>
          </a:p>
          <a:p>
            <a:endParaRPr lang="pl-PL" dirty="0"/>
          </a:p>
          <a:p>
            <a:endParaRPr lang="pl-PL" dirty="0"/>
          </a:p>
        </p:txBody>
      </p:sp>
    </p:spTree>
    <p:extLst>
      <p:ext uri="{BB962C8B-B14F-4D97-AF65-F5344CB8AC3E}">
        <p14:creationId xmlns:p14="http://schemas.microsoft.com/office/powerpoint/2010/main" val="39047982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4992" y="140682"/>
            <a:ext cx="3592484" cy="665653"/>
          </a:xfrm>
        </p:spPr>
        <p:txBody>
          <a:bodyPr>
            <a:normAutofit fontScale="90000"/>
          </a:bodyPr>
          <a:lstStyle/>
          <a:p>
            <a:r>
              <a:rPr lang="de-DE" sz="3200" b="1" u="sng" dirty="0"/>
              <a:t>Optical </a:t>
            </a:r>
            <a:r>
              <a:rPr lang="de-DE" sz="3200" b="1" u="sng" dirty="0" err="1"/>
              <a:t>Conductivity</a:t>
            </a:r>
            <a:endParaRPr lang="de-DE" sz="3200" b="1" u="sng"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a:xfrm>
                <a:off x="314498" y="902912"/>
                <a:ext cx="11060974" cy="5955088"/>
              </a:xfrm>
            </p:spPr>
            <p:txBody>
              <a:bodyPr>
                <a:normAutofit fontScale="92500" lnSpcReduction="10000"/>
              </a:bodyPr>
              <a:lstStyle/>
              <a:p>
                <a:pPr marL="0" indent="0">
                  <a:buNone/>
                </a:pPr>
                <a:r>
                  <a:rPr lang="de-DE" dirty="0"/>
                  <a:t>	</a:t>
                </a:r>
                <a:r>
                  <a:rPr lang="pl-PL" dirty="0"/>
                  <a:t>The </a:t>
                </a:r>
                <a:r>
                  <a:rPr lang="pl-PL" dirty="0" err="1"/>
                  <a:t>measurment</a:t>
                </a:r>
                <a:r>
                  <a:rPr lang="pl-PL" dirty="0"/>
                  <a:t> of X-</a:t>
                </a:r>
                <a:r>
                  <a:rPr lang="pl-PL" dirty="0" err="1"/>
                  <a:t>ray</a:t>
                </a:r>
                <a:r>
                  <a:rPr lang="pl-PL" dirty="0"/>
                  <a:t> </a:t>
                </a:r>
                <a:r>
                  <a:rPr lang="pl-PL" dirty="0" err="1"/>
                  <a:t>absorption</a:t>
                </a:r>
                <a:r>
                  <a:rPr lang="pl-PL" dirty="0"/>
                  <a:t> </a:t>
                </a:r>
                <a:r>
                  <a:rPr lang="pl-PL" dirty="0" err="1"/>
                  <a:t>intensities</a:t>
                </a:r>
                <a:r>
                  <a:rPr lang="pl-PL" dirty="0"/>
                  <a:t> </a:t>
                </a:r>
                <a:r>
                  <a:rPr lang="pl-PL" dirty="0" err="1"/>
                  <a:t>is</a:t>
                </a:r>
                <a:r>
                  <a:rPr lang="pl-PL" dirty="0"/>
                  <a:t> </a:t>
                </a:r>
                <a:r>
                  <a:rPr lang="pl-PL" dirty="0" err="1"/>
                  <a:t>giving</a:t>
                </a:r>
                <a:r>
                  <a:rPr lang="pl-PL" dirty="0"/>
                  <a:t> </a:t>
                </a:r>
                <a:r>
                  <a:rPr lang="pl-PL" dirty="0" err="1"/>
                  <a:t>vaious</a:t>
                </a:r>
                <a:r>
                  <a:rPr lang="pl-PL" dirty="0"/>
                  <a:t> </a:t>
                </a:r>
                <a:r>
                  <a:rPr lang="pl-PL" dirty="0" err="1"/>
                  <a:t>application</a:t>
                </a:r>
                <a:r>
                  <a:rPr lang="pl-PL" dirty="0"/>
                  <a:t> in </a:t>
                </a:r>
                <a:r>
                  <a:rPr lang="pl-PL" dirty="0" err="1"/>
                  <a:t>analyzing</a:t>
                </a:r>
                <a:r>
                  <a:rPr lang="pl-PL" dirty="0"/>
                  <a:t> </a:t>
                </a:r>
                <a:r>
                  <a:rPr lang="pl-PL" dirty="0" err="1"/>
                  <a:t>magnetic</a:t>
                </a:r>
                <a:r>
                  <a:rPr lang="pl-PL" dirty="0"/>
                  <a:t> materials. </a:t>
                </a:r>
                <a:r>
                  <a:rPr lang="pl-PL" dirty="0" err="1"/>
                  <a:t>According</a:t>
                </a:r>
                <a:r>
                  <a:rPr lang="pl-PL" dirty="0"/>
                  <a:t> to </a:t>
                </a:r>
                <a:r>
                  <a:rPr lang="pl-PL" dirty="0" err="1"/>
                  <a:t>haverkord</a:t>
                </a:r>
                <a:r>
                  <a:rPr lang="pl-PL" dirty="0"/>
                  <a:t> [3] one </a:t>
                </a:r>
                <a:r>
                  <a:rPr lang="pl-PL" dirty="0" err="1"/>
                  <a:t>could</a:t>
                </a:r>
                <a:r>
                  <a:rPr lang="pl-PL" dirty="0"/>
                  <a:t> </a:t>
                </a:r>
                <a:r>
                  <a:rPr lang="pl-PL" dirty="0" err="1"/>
                  <a:t>extract</a:t>
                </a:r>
                <a:r>
                  <a:rPr lang="pl-PL" dirty="0"/>
                  <a:t> the </a:t>
                </a:r>
                <a:r>
                  <a:rPr lang="pl-PL" dirty="0" err="1"/>
                  <a:t>conductivity</a:t>
                </a:r>
                <a:r>
                  <a:rPr lang="pl-PL" dirty="0"/>
                  <a:t> tensor </a:t>
                </a:r>
                <a:r>
                  <a:rPr lang="pl-PL" dirty="0" err="1"/>
                  <a:t>knowing</a:t>
                </a:r>
                <a:r>
                  <a:rPr lang="pl-PL" dirty="0"/>
                  <a:t> the </a:t>
                </a:r>
                <a:r>
                  <a:rPr lang="pl-PL" dirty="0" err="1"/>
                  <a:t>absorption</a:t>
                </a:r>
                <a:r>
                  <a:rPr lang="pl-PL" dirty="0"/>
                  <a:t> for </a:t>
                </a:r>
                <a:r>
                  <a:rPr lang="pl-PL" dirty="0" err="1"/>
                  <a:t>different</a:t>
                </a:r>
                <a:r>
                  <a:rPr lang="pl-PL" dirty="0"/>
                  <a:t> </a:t>
                </a:r>
                <a:r>
                  <a:rPr lang="pl-PL" dirty="0" err="1"/>
                  <a:t>polarizations</a:t>
                </a:r>
                <a:r>
                  <a:rPr lang="pl-PL" dirty="0"/>
                  <a:t>. For a </a:t>
                </a:r>
                <a:r>
                  <a:rPr lang="pl-PL" dirty="0" err="1"/>
                  <a:t>magnetic</a:t>
                </a:r>
                <a:r>
                  <a:rPr lang="pl-PL" dirty="0"/>
                  <a:t> </a:t>
                </a:r>
                <a:r>
                  <a:rPr lang="pl-PL" dirty="0" err="1"/>
                  <a:t>material</a:t>
                </a:r>
                <a:r>
                  <a:rPr lang="pl-PL" dirty="0"/>
                  <a:t> one </a:t>
                </a:r>
                <a:r>
                  <a:rPr lang="pl-PL" dirty="0" err="1"/>
                  <a:t>needs</a:t>
                </a:r>
                <a:r>
                  <a:rPr lang="pl-PL" dirty="0"/>
                  <a:t> to </a:t>
                </a:r>
                <a:r>
                  <a:rPr lang="pl-PL" dirty="0" err="1"/>
                  <a:t>determine</a:t>
                </a:r>
                <a:r>
                  <a:rPr lang="pl-PL" dirty="0"/>
                  <a:t> the off-diagonal </a:t>
                </a:r>
                <a:r>
                  <a:rPr lang="pl-PL" dirty="0" err="1"/>
                  <a:t>elements</a:t>
                </a:r>
                <a:r>
                  <a:rPr lang="pl-PL" dirty="0"/>
                  <a:t> of the tensor, </a:t>
                </a:r>
                <a:r>
                  <a:rPr lang="pl-PL" dirty="0" err="1"/>
                  <a:t>which</a:t>
                </a:r>
                <a:r>
                  <a:rPr lang="pl-PL" dirty="0"/>
                  <a:t> </a:t>
                </a:r>
                <a:r>
                  <a:rPr lang="pl-PL" dirty="0" err="1"/>
                  <a:t>can</a:t>
                </a:r>
                <a:r>
                  <a:rPr lang="pl-PL" dirty="0"/>
                  <a:t> be </a:t>
                </a:r>
                <a:r>
                  <a:rPr lang="pl-PL" dirty="0" err="1"/>
                  <a:t>done</a:t>
                </a:r>
                <a:r>
                  <a:rPr lang="pl-PL" dirty="0"/>
                  <a:t> </a:t>
                </a:r>
                <a:r>
                  <a:rPr lang="pl-PL" dirty="0" err="1"/>
                  <a:t>using</a:t>
                </a:r>
                <a:r>
                  <a:rPr lang="pl-PL" dirty="0"/>
                  <a:t> </a:t>
                </a:r>
                <a:r>
                  <a:rPr lang="pl-PL" dirty="0" err="1"/>
                  <a:t>circular</a:t>
                </a:r>
                <a:r>
                  <a:rPr lang="pl-PL" dirty="0"/>
                  <a:t> </a:t>
                </a:r>
                <a:r>
                  <a:rPr lang="pl-PL" dirty="0" err="1"/>
                  <a:t>polarized</a:t>
                </a:r>
                <a:r>
                  <a:rPr lang="pl-PL" dirty="0"/>
                  <a:t> </a:t>
                </a:r>
                <a:r>
                  <a:rPr lang="pl-PL" dirty="0" err="1"/>
                  <a:t>light</a:t>
                </a:r>
                <a:r>
                  <a:rPr lang="pl-PL" dirty="0"/>
                  <a:t>.</a:t>
                </a:r>
                <a:br>
                  <a:rPr lang="pl-PL" dirty="0"/>
                </a:br>
                <a:r>
                  <a:rPr lang="pl-PL" dirty="0"/>
                  <a:t>	</a:t>
                </a:r>
                <a:r>
                  <a:rPr lang="pl-PL" dirty="0" err="1"/>
                  <a:t>Among</a:t>
                </a:r>
                <a:r>
                  <a:rPr lang="pl-PL" dirty="0"/>
                  <a:t> the </a:t>
                </a:r>
                <a:r>
                  <a:rPr lang="pl-PL" dirty="0" err="1"/>
                  <a:t>transition</a:t>
                </a:r>
                <a:r>
                  <a:rPr lang="pl-PL" dirty="0"/>
                  <a:t> </a:t>
                </a:r>
                <a:r>
                  <a:rPr lang="pl-PL" dirty="0" err="1"/>
                  <a:t>metals</a:t>
                </a:r>
                <a:r>
                  <a:rPr lang="pl-PL" dirty="0"/>
                  <a:t>, </a:t>
                </a:r>
                <a:r>
                  <a:rPr lang="pl-PL" dirty="0" err="1"/>
                  <a:t>copper</a:t>
                </a:r>
                <a:r>
                  <a:rPr lang="pl-PL" dirty="0"/>
                  <a:t> (Cu), </a:t>
                </a:r>
                <a:r>
                  <a:rPr lang="pl-PL" dirty="0" err="1"/>
                  <a:t>is</a:t>
                </a:r>
                <a:r>
                  <a:rPr lang="pl-PL" dirty="0"/>
                  <a:t> a </a:t>
                </a:r>
                <a:r>
                  <a:rPr lang="pl-PL" dirty="0" err="1"/>
                  <a:t>common</a:t>
                </a:r>
                <a:r>
                  <a:rPr lang="pl-PL" dirty="0"/>
                  <a:t> spin-1/2 </a:t>
                </a:r>
                <a:r>
                  <a:rPr lang="pl-PL" dirty="0" err="1"/>
                  <a:t>systems</a:t>
                </a:r>
                <a:r>
                  <a:rPr lang="pl-PL" dirty="0"/>
                  <a:t>. </a:t>
                </a:r>
                <a:r>
                  <a:rPr lang="pl-PL" dirty="0" err="1"/>
                  <a:t>That</a:t>
                </a:r>
                <a:r>
                  <a:rPr lang="pl-PL" dirty="0"/>
                  <a:t> </a:t>
                </a:r>
                <a:r>
                  <a:rPr lang="pl-PL" dirty="0" err="1"/>
                  <a:t>means</a:t>
                </a:r>
                <a:r>
                  <a:rPr lang="pl-PL" dirty="0"/>
                  <a:t> we </a:t>
                </a:r>
                <a:r>
                  <a:rPr lang="pl-PL" dirty="0" err="1"/>
                  <a:t>can</a:t>
                </a:r>
                <a:r>
                  <a:rPr lang="pl-PL" dirty="0"/>
                  <a:t> </a:t>
                </a:r>
                <a:r>
                  <a:rPr lang="pl-PL" dirty="0" err="1"/>
                  <a:t>neglect</a:t>
                </a:r>
                <a:r>
                  <a:rPr lang="pl-PL" dirty="0"/>
                  <a:t> </a:t>
                </a:r>
                <a:r>
                  <a:rPr lang="pl-PL" dirty="0" err="1"/>
                  <a:t>bimagnon</a:t>
                </a:r>
                <a:r>
                  <a:rPr lang="pl-PL" dirty="0"/>
                  <a:t> </a:t>
                </a:r>
                <a:r>
                  <a:rPr lang="pl-PL" dirty="0" err="1"/>
                  <a:t>excitation</a:t>
                </a:r>
                <a:r>
                  <a:rPr lang="pl-PL" dirty="0"/>
                  <a:t> (</a:t>
                </a:r>
                <a:r>
                  <a:rPr lang="pl-PL" dirty="0" err="1"/>
                  <a:t>which</a:t>
                </a:r>
                <a:r>
                  <a:rPr lang="pl-PL" dirty="0"/>
                  <a:t> ar </a:t>
                </a:r>
                <a:r>
                  <a:rPr lang="pl-PL" dirty="0" err="1"/>
                  <a:t>typically</a:t>
                </a:r>
                <a:r>
                  <a:rPr lang="pl-PL" dirty="0"/>
                  <a:t> </a:t>
                </a:r>
                <a:r>
                  <a:rPr lang="pl-PL" dirty="0" err="1"/>
                  <a:t>very</a:t>
                </a:r>
                <a:r>
                  <a:rPr lang="pl-PL" dirty="0"/>
                  <a:t> </a:t>
                </a:r>
                <a:r>
                  <a:rPr lang="pl-PL" dirty="0" err="1"/>
                  <a:t>weak</a:t>
                </a:r>
                <a:r>
                  <a:rPr lang="pl-PL" dirty="0"/>
                  <a:t>) and </a:t>
                </a:r>
                <a:r>
                  <a:rPr lang="pl-PL" dirty="0" err="1"/>
                  <a:t>write</a:t>
                </a:r>
                <a:r>
                  <a:rPr lang="pl-PL" dirty="0"/>
                  <a:t> the </a:t>
                </a:r>
                <a:r>
                  <a:rPr lang="pl-PL" dirty="0" err="1"/>
                  <a:t>conductivity</a:t>
                </a:r>
                <a:r>
                  <a:rPr lang="pl-PL" dirty="0"/>
                  <a:t> tensor in the form:</a:t>
                </a:r>
              </a:p>
              <a:p>
                <a:pPr marL="0" indent="0">
                  <a:buNone/>
                </a:pPr>
                <a14:m>
                  <m:oMathPara xmlns:m="http://schemas.openxmlformats.org/officeDocument/2006/math">
                    <m:oMathParaPr>
                      <m:jc m:val="centerGroup"/>
                    </m:oMathParaPr>
                    <m:oMath xmlns:m="http://schemas.openxmlformats.org/officeDocument/2006/math">
                      <m:acc>
                        <m:accPr>
                          <m:chr m:val="⃡"/>
                          <m:ctrlPr>
                            <a:rPr lang="pl-PL" b="0" i="1" smtClean="0">
                              <a:latin typeface="Cambria Math" panose="02040503050406030204" pitchFamily="18" charset="0"/>
                            </a:rPr>
                          </m:ctrlPr>
                        </m:accPr>
                        <m:e>
                          <m:r>
                            <a:rPr lang="pl-PL" b="0" i="1" smtClean="0">
                              <a:latin typeface="Cambria Math" panose="02040503050406030204" pitchFamily="18" charset="0"/>
                            </a:rPr>
                            <m:t>𝜎</m:t>
                          </m:r>
                        </m:e>
                      </m:acc>
                      <m:r>
                        <a:rPr lang="pl-PL" b="0" i="1" smtClean="0">
                          <a:latin typeface="Cambria Math" panose="02040503050406030204" pitchFamily="18" charset="0"/>
                        </a:rPr>
                        <m:t>=</m:t>
                      </m:r>
                      <m:d>
                        <m:dPr>
                          <m:ctrlPr>
                            <a:rPr lang="pl-PL" b="0" i="1" smtClean="0">
                              <a:latin typeface="Cambria Math" panose="02040503050406030204" pitchFamily="18" charset="0"/>
                            </a:rPr>
                          </m:ctrlPr>
                        </m:dPr>
                        <m:e>
                          <m:m>
                            <m:mPr>
                              <m:mcs>
                                <m:mc>
                                  <m:mcPr>
                                    <m:count m:val="3"/>
                                    <m:mcJc m:val="center"/>
                                  </m:mcPr>
                                </m:mc>
                              </m:mcs>
                              <m:ctrlPr>
                                <a:rPr lang="pl-PL" b="0" i="1" smtClean="0">
                                  <a:latin typeface="Cambria Math" panose="02040503050406030204" pitchFamily="18" charset="0"/>
                                </a:rPr>
                              </m:ctrlPr>
                            </m:mPr>
                            <m:mr>
                              <m:e>
                                <m:sSubSup>
                                  <m:sSubSupPr>
                                    <m:ctrlPr>
                                      <a:rPr lang="pl-PL" b="0" i="1" smtClean="0">
                                        <a:latin typeface="Cambria Math" panose="02040503050406030204" pitchFamily="18" charset="0"/>
                                      </a:rPr>
                                    </m:ctrlPr>
                                  </m:sSubSupPr>
                                  <m:e>
                                    <m:r>
                                      <a:rPr lang="pl-PL" b="0" i="1" smtClean="0">
                                        <a:latin typeface="Cambria Math" panose="02040503050406030204" pitchFamily="18" charset="0"/>
                                      </a:rPr>
                                      <m:t>𝜎</m:t>
                                    </m:r>
                                  </m:e>
                                  <m:sub>
                                    <m:sSubSup>
                                      <m:sSubSupPr>
                                        <m:ctrlPr>
                                          <a:rPr lang="pl-PL" b="0" i="1" smtClean="0">
                                            <a:latin typeface="Cambria Math" panose="02040503050406030204" pitchFamily="18" charset="0"/>
                                          </a:rPr>
                                        </m:ctrlPr>
                                      </m:sSubSupPr>
                                      <m:e>
                                        <m:r>
                                          <a:rPr lang="pl-PL" b="0" i="1" smtClean="0">
                                            <a:latin typeface="Cambria Math" panose="02040503050406030204" pitchFamily="18" charset="0"/>
                                          </a:rPr>
                                          <m:t>𝑎</m:t>
                                        </m:r>
                                      </m:e>
                                      <m:sub>
                                        <m:r>
                                          <a:rPr lang="pl-PL" b="0" i="1" smtClean="0">
                                            <a:latin typeface="Cambria Math" panose="02040503050406030204" pitchFamily="18" charset="0"/>
                                          </a:rPr>
                                          <m:t>1</m:t>
                                        </m:r>
                                        <m:r>
                                          <a:rPr lang="pl-PL" b="0" i="1" smtClean="0">
                                            <a:latin typeface="Cambria Math" panose="02040503050406030204" pitchFamily="18" charset="0"/>
                                          </a:rPr>
                                          <m:t>𝑔</m:t>
                                        </m:r>
                                      </m:sub>
                                      <m:sup>
                                        <m:r>
                                          <a:rPr lang="pl-PL" b="0" i="1" smtClean="0">
                                            <a:latin typeface="Cambria Math" panose="02040503050406030204" pitchFamily="18" charset="0"/>
                                          </a:rPr>
                                          <m:t>𝐵</m:t>
                                        </m:r>
                                      </m:sup>
                                    </m:sSubSup>
                                  </m:sub>
                                  <m:sup>
                                    <m:d>
                                      <m:dPr>
                                        <m:ctrlPr>
                                          <a:rPr lang="pl-PL" b="0" i="1" smtClean="0">
                                            <a:latin typeface="Cambria Math" panose="02040503050406030204" pitchFamily="18" charset="0"/>
                                          </a:rPr>
                                        </m:ctrlPr>
                                      </m:dPr>
                                      <m:e>
                                        <m:r>
                                          <a:rPr lang="pl-PL" b="0" i="1" smtClean="0">
                                            <a:latin typeface="Cambria Math" panose="02040503050406030204" pitchFamily="18" charset="0"/>
                                          </a:rPr>
                                          <m:t>0</m:t>
                                        </m:r>
                                      </m:e>
                                    </m:d>
                                  </m:sup>
                                </m:sSubSup>
                              </m:e>
                              <m:e>
                                <m:r>
                                  <a:rPr lang="pl-PL" b="0" i="1" smtClean="0">
                                    <a:latin typeface="Cambria Math" panose="02040503050406030204" pitchFamily="18" charset="0"/>
                                  </a:rPr>
                                  <m:t>2</m:t>
                                </m:r>
                                <m:sSub>
                                  <m:sSubPr>
                                    <m:ctrlPr>
                                      <a:rPr lang="pl-PL" b="0" i="1" smtClean="0">
                                        <a:latin typeface="Cambria Math" panose="02040503050406030204" pitchFamily="18" charset="0"/>
                                      </a:rPr>
                                    </m:ctrlPr>
                                  </m:sSubPr>
                                  <m:e>
                                    <m:r>
                                      <a:rPr lang="pl-PL" b="0" i="1" smtClean="0">
                                        <a:latin typeface="Cambria Math" panose="02040503050406030204" pitchFamily="18" charset="0"/>
                                      </a:rPr>
                                      <m:t>𝑆</m:t>
                                    </m:r>
                                  </m:e>
                                  <m:sub>
                                    <m:r>
                                      <a:rPr lang="pl-PL" b="0" i="1" smtClean="0">
                                        <a:latin typeface="Cambria Math" panose="02040503050406030204" pitchFamily="18" charset="0"/>
                                      </a:rPr>
                                      <m:t>𝑧</m:t>
                                    </m:r>
                                  </m:sub>
                                </m:sSub>
                                <m:sSubSup>
                                  <m:sSubSupPr>
                                    <m:ctrlPr>
                                      <a:rPr lang="pl-PL" i="1">
                                        <a:latin typeface="Cambria Math" panose="02040503050406030204" pitchFamily="18" charset="0"/>
                                      </a:rPr>
                                    </m:ctrlPr>
                                  </m:sSubSupPr>
                                  <m:e>
                                    <m:r>
                                      <a:rPr lang="pl-PL" i="1">
                                        <a:latin typeface="Cambria Math" panose="02040503050406030204" pitchFamily="18" charset="0"/>
                                      </a:rPr>
                                      <m:t>𝜎</m:t>
                                    </m:r>
                                  </m:e>
                                  <m:sub>
                                    <m:sSubSup>
                                      <m:sSubSupPr>
                                        <m:ctrlPr>
                                          <a:rPr lang="pl-PL" i="1">
                                            <a:latin typeface="Cambria Math" panose="02040503050406030204" pitchFamily="18" charset="0"/>
                                          </a:rPr>
                                        </m:ctrlPr>
                                      </m:sSubSupPr>
                                      <m:e>
                                        <m:r>
                                          <a:rPr lang="pl-PL" i="1">
                                            <a:latin typeface="Cambria Math" panose="02040503050406030204" pitchFamily="18" charset="0"/>
                                          </a:rPr>
                                          <m:t>𝑎</m:t>
                                        </m:r>
                                      </m:e>
                                      <m:sub>
                                        <m:r>
                                          <a:rPr lang="pl-PL" b="0" i="1" smtClean="0">
                                            <a:latin typeface="Cambria Math" panose="02040503050406030204" pitchFamily="18" charset="0"/>
                                          </a:rPr>
                                          <m:t>2</m:t>
                                        </m:r>
                                        <m:r>
                                          <a:rPr lang="pl-PL" b="0" i="1" smtClean="0">
                                            <a:latin typeface="Cambria Math" panose="02040503050406030204" pitchFamily="18" charset="0"/>
                                          </a:rPr>
                                          <m:t>𝑢</m:t>
                                        </m:r>
                                      </m:sub>
                                      <m:sup>
                                        <m:r>
                                          <a:rPr lang="pl-PL" b="0" i="1" smtClean="0">
                                            <a:latin typeface="Cambria Math" panose="02040503050406030204" pitchFamily="18" charset="0"/>
                                          </a:rPr>
                                          <m:t> </m:t>
                                        </m:r>
                                      </m:sup>
                                    </m:sSubSup>
                                  </m:sub>
                                  <m:sup>
                                    <m:d>
                                      <m:dPr>
                                        <m:ctrlPr>
                                          <a:rPr lang="pl-PL" i="1">
                                            <a:latin typeface="Cambria Math" panose="02040503050406030204" pitchFamily="18" charset="0"/>
                                          </a:rPr>
                                        </m:ctrlPr>
                                      </m:dPr>
                                      <m:e>
                                        <m:r>
                                          <a:rPr lang="pl-PL" b="0" i="1" smtClean="0">
                                            <a:latin typeface="Cambria Math" panose="02040503050406030204" pitchFamily="18" charset="0"/>
                                          </a:rPr>
                                          <m:t>1</m:t>
                                        </m:r>
                                      </m:e>
                                    </m:d>
                                  </m:sup>
                                </m:sSubSup>
                              </m:e>
                              <m:e>
                                <m:r>
                                  <a:rPr lang="pl-PL" b="0" i="1" smtClean="0">
                                    <a:latin typeface="Cambria Math" panose="02040503050406030204" pitchFamily="18" charset="0"/>
                                  </a:rPr>
                                  <m:t>−2</m:t>
                                </m:r>
                                <m:sSub>
                                  <m:sSubPr>
                                    <m:ctrlPr>
                                      <a:rPr lang="pl-PL" b="0" i="1" smtClean="0">
                                        <a:latin typeface="Cambria Math" panose="02040503050406030204" pitchFamily="18" charset="0"/>
                                      </a:rPr>
                                    </m:ctrlPr>
                                  </m:sSubPr>
                                  <m:e>
                                    <m:r>
                                      <a:rPr lang="pl-PL" b="0" i="1" smtClean="0">
                                        <a:latin typeface="Cambria Math" panose="02040503050406030204" pitchFamily="18" charset="0"/>
                                      </a:rPr>
                                      <m:t>𝑆</m:t>
                                    </m:r>
                                  </m:e>
                                  <m:sub>
                                    <m:r>
                                      <a:rPr lang="pl-PL" b="0" i="1" smtClean="0">
                                        <a:latin typeface="Cambria Math" panose="02040503050406030204" pitchFamily="18" charset="0"/>
                                      </a:rPr>
                                      <m:t>𝑦</m:t>
                                    </m:r>
                                  </m:sub>
                                </m:sSub>
                                <m:sSubSup>
                                  <m:sSubSupPr>
                                    <m:ctrlPr>
                                      <a:rPr lang="pl-PL" i="1">
                                        <a:latin typeface="Cambria Math" panose="02040503050406030204" pitchFamily="18" charset="0"/>
                                      </a:rPr>
                                    </m:ctrlPr>
                                  </m:sSubSupPr>
                                  <m:e>
                                    <m:r>
                                      <a:rPr lang="pl-PL" i="1">
                                        <a:latin typeface="Cambria Math" panose="02040503050406030204" pitchFamily="18" charset="0"/>
                                      </a:rPr>
                                      <m:t>𝜎</m:t>
                                    </m:r>
                                  </m:e>
                                  <m:sub>
                                    <m:sSubSup>
                                      <m:sSubSupPr>
                                        <m:ctrlPr>
                                          <a:rPr lang="pl-PL" i="1">
                                            <a:latin typeface="Cambria Math" panose="02040503050406030204" pitchFamily="18" charset="0"/>
                                          </a:rPr>
                                        </m:ctrlPr>
                                      </m:sSubSupPr>
                                      <m:e>
                                        <m:r>
                                          <a:rPr lang="pl-PL" b="0" i="1" smtClean="0">
                                            <a:latin typeface="Cambria Math" panose="02040503050406030204" pitchFamily="18" charset="0"/>
                                          </a:rPr>
                                          <m:t>𝑒</m:t>
                                        </m:r>
                                      </m:e>
                                      <m:sub>
                                        <m:r>
                                          <a:rPr lang="pl-PL" b="0" i="1" smtClean="0">
                                            <a:latin typeface="Cambria Math" panose="02040503050406030204" pitchFamily="18" charset="0"/>
                                          </a:rPr>
                                          <m:t>𝑢</m:t>
                                        </m:r>
                                      </m:sub>
                                      <m:sup>
                                        <m:r>
                                          <a:rPr lang="pl-PL" b="0" i="1" smtClean="0">
                                            <a:latin typeface="Cambria Math" panose="02040503050406030204" pitchFamily="18" charset="0"/>
                                          </a:rPr>
                                          <m:t> </m:t>
                                        </m:r>
                                      </m:sup>
                                    </m:sSubSup>
                                  </m:sub>
                                  <m:sup>
                                    <m:d>
                                      <m:dPr>
                                        <m:ctrlPr>
                                          <a:rPr lang="pl-PL" i="1">
                                            <a:latin typeface="Cambria Math" panose="02040503050406030204" pitchFamily="18" charset="0"/>
                                          </a:rPr>
                                        </m:ctrlPr>
                                      </m:dPr>
                                      <m:e>
                                        <m:r>
                                          <a:rPr lang="pl-PL" b="0" i="1" smtClean="0">
                                            <a:latin typeface="Cambria Math" panose="02040503050406030204" pitchFamily="18" charset="0"/>
                                          </a:rPr>
                                          <m:t>1</m:t>
                                        </m:r>
                                      </m:e>
                                    </m:d>
                                  </m:sup>
                                </m:sSubSup>
                              </m:e>
                            </m:mr>
                            <m:mr>
                              <m:e>
                                <m:r>
                                  <a:rPr lang="pl-PL" i="1">
                                    <a:latin typeface="Cambria Math" panose="02040503050406030204" pitchFamily="18" charset="0"/>
                                  </a:rPr>
                                  <m:t>−2</m:t>
                                </m:r>
                                <m:sSub>
                                  <m:sSubPr>
                                    <m:ctrlPr>
                                      <a:rPr lang="pl-PL" i="1">
                                        <a:latin typeface="Cambria Math" panose="02040503050406030204" pitchFamily="18" charset="0"/>
                                      </a:rPr>
                                    </m:ctrlPr>
                                  </m:sSubPr>
                                  <m:e>
                                    <m:r>
                                      <a:rPr lang="pl-PL" i="1">
                                        <a:latin typeface="Cambria Math" panose="02040503050406030204" pitchFamily="18" charset="0"/>
                                      </a:rPr>
                                      <m:t>𝑆</m:t>
                                    </m:r>
                                  </m:e>
                                  <m:sub>
                                    <m:r>
                                      <a:rPr lang="pl-PL" i="1">
                                        <a:latin typeface="Cambria Math" panose="02040503050406030204" pitchFamily="18" charset="0"/>
                                      </a:rPr>
                                      <m:t>𝑧</m:t>
                                    </m:r>
                                  </m:sub>
                                </m:sSub>
                                <m:sSubSup>
                                  <m:sSubSupPr>
                                    <m:ctrlPr>
                                      <a:rPr lang="pl-PL" i="1">
                                        <a:latin typeface="Cambria Math" panose="02040503050406030204" pitchFamily="18" charset="0"/>
                                      </a:rPr>
                                    </m:ctrlPr>
                                  </m:sSubSupPr>
                                  <m:e>
                                    <m:r>
                                      <a:rPr lang="pl-PL" i="1">
                                        <a:latin typeface="Cambria Math" panose="02040503050406030204" pitchFamily="18" charset="0"/>
                                      </a:rPr>
                                      <m:t>𝜎</m:t>
                                    </m:r>
                                  </m:e>
                                  <m:sub>
                                    <m:sSubSup>
                                      <m:sSubSupPr>
                                        <m:ctrlPr>
                                          <a:rPr lang="pl-PL" i="1">
                                            <a:latin typeface="Cambria Math" panose="02040503050406030204" pitchFamily="18" charset="0"/>
                                          </a:rPr>
                                        </m:ctrlPr>
                                      </m:sSubSupPr>
                                      <m:e>
                                        <m:r>
                                          <a:rPr lang="pl-PL" i="1">
                                            <a:latin typeface="Cambria Math" panose="02040503050406030204" pitchFamily="18" charset="0"/>
                                          </a:rPr>
                                          <m:t>𝑎</m:t>
                                        </m:r>
                                      </m:e>
                                      <m:sub>
                                        <m:r>
                                          <a:rPr lang="pl-PL" i="1">
                                            <a:latin typeface="Cambria Math" panose="02040503050406030204" pitchFamily="18" charset="0"/>
                                          </a:rPr>
                                          <m:t>2</m:t>
                                        </m:r>
                                        <m:r>
                                          <a:rPr lang="pl-PL" i="1">
                                            <a:latin typeface="Cambria Math" panose="02040503050406030204" pitchFamily="18" charset="0"/>
                                          </a:rPr>
                                          <m:t>𝑢</m:t>
                                        </m:r>
                                      </m:sub>
                                      <m:sup>
                                        <m:r>
                                          <a:rPr lang="pl-PL" i="1">
                                            <a:latin typeface="Cambria Math" panose="02040503050406030204" pitchFamily="18" charset="0"/>
                                          </a:rPr>
                                          <m:t> </m:t>
                                        </m:r>
                                      </m:sup>
                                    </m:sSubSup>
                                  </m:sub>
                                  <m:sup>
                                    <m:d>
                                      <m:dPr>
                                        <m:ctrlPr>
                                          <a:rPr lang="pl-PL" i="1">
                                            <a:latin typeface="Cambria Math" panose="02040503050406030204" pitchFamily="18" charset="0"/>
                                          </a:rPr>
                                        </m:ctrlPr>
                                      </m:dPr>
                                      <m:e>
                                        <m:r>
                                          <a:rPr lang="pl-PL" i="1">
                                            <a:latin typeface="Cambria Math" panose="02040503050406030204" pitchFamily="18" charset="0"/>
                                          </a:rPr>
                                          <m:t>1</m:t>
                                        </m:r>
                                      </m:e>
                                    </m:d>
                                  </m:sup>
                                </m:sSubSup>
                              </m:e>
                              <m:e>
                                <m:sSubSup>
                                  <m:sSubSupPr>
                                    <m:ctrlPr>
                                      <a:rPr lang="pl-PL" i="1">
                                        <a:latin typeface="Cambria Math" panose="02040503050406030204" pitchFamily="18" charset="0"/>
                                      </a:rPr>
                                    </m:ctrlPr>
                                  </m:sSubSupPr>
                                  <m:e>
                                    <m:r>
                                      <a:rPr lang="pl-PL" i="1">
                                        <a:latin typeface="Cambria Math" panose="02040503050406030204" pitchFamily="18" charset="0"/>
                                      </a:rPr>
                                      <m:t>𝜎</m:t>
                                    </m:r>
                                  </m:e>
                                  <m:sub>
                                    <m:sSubSup>
                                      <m:sSubSupPr>
                                        <m:ctrlPr>
                                          <a:rPr lang="pl-PL" i="1">
                                            <a:latin typeface="Cambria Math" panose="02040503050406030204" pitchFamily="18" charset="0"/>
                                          </a:rPr>
                                        </m:ctrlPr>
                                      </m:sSubSupPr>
                                      <m:e>
                                        <m:r>
                                          <a:rPr lang="pl-PL" i="1">
                                            <a:latin typeface="Cambria Math" panose="02040503050406030204" pitchFamily="18" charset="0"/>
                                          </a:rPr>
                                          <m:t>𝑎</m:t>
                                        </m:r>
                                      </m:e>
                                      <m:sub>
                                        <m:r>
                                          <a:rPr lang="pl-PL" i="1">
                                            <a:latin typeface="Cambria Math" panose="02040503050406030204" pitchFamily="18" charset="0"/>
                                          </a:rPr>
                                          <m:t>1</m:t>
                                        </m:r>
                                        <m:r>
                                          <a:rPr lang="pl-PL" i="1">
                                            <a:latin typeface="Cambria Math" panose="02040503050406030204" pitchFamily="18" charset="0"/>
                                          </a:rPr>
                                          <m:t>𝑔</m:t>
                                        </m:r>
                                      </m:sub>
                                      <m:sup>
                                        <m:r>
                                          <a:rPr lang="pl-PL" i="1">
                                            <a:latin typeface="Cambria Math" panose="02040503050406030204" pitchFamily="18" charset="0"/>
                                          </a:rPr>
                                          <m:t>𝐵</m:t>
                                        </m:r>
                                      </m:sup>
                                    </m:sSubSup>
                                  </m:sub>
                                  <m:sup>
                                    <m:d>
                                      <m:dPr>
                                        <m:ctrlPr>
                                          <a:rPr lang="pl-PL" i="1">
                                            <a:latin typeface="Cambria Math" panose="02040503050406030204" pitchFamily="18" charset="0"/>
                                          </a:rPr>
                                        </m:ctrlPr>
                                      </m:dPr>
                                      <m:e>
                                        <m:r>
                                          <a:rPr lang="pl-PL" i="1">
                                            <a:latin typeface="Cambria Math" panose="02040503050406030204" pitchFamily="18" charset="0"/>
                                          </a:rPr>
                                          <m:t>0</m:t>
                                        </m:r>
                                      </m:e>
                                    </m:d>
                                  </m:sup>
                                </m:sSubSup>
                              </m:e>
                              <m:e>
                                <m:r>
                                  <a:rPr lang="pl-PL" b="0" i="1" smtClean="0">
                                    <a:latin typeface="Cambria Math" panose="02040503050406030204" pitchFamily="18" charset="0"/>
                                  </a:rPr>
                                  <m:t>2</m:t>
                                </m:r>
                                <m:sSub>
                                  <m:sSubPr>
                                    <m:ctrlPr>
                                      <a:rPr lang="pl-PL" b="0" i="1" smtClean="0">
                                        <a:latin typeface="Cambria Math" panose="02040503050406030204" pitchFamily="18" charset="0"/>
                                      </a:rPr>
                                    </m:ctrlPr>
                                  </m:sSubPr>
                                  <m:e>
                                    <m:r>
                                      <a:rPr lang="pl-PL" b="0" i="1" smtClean="0">
                                        <a:latin typeface="Cambria Math" panose="02040503050406030204" pitchFamily="18" charset="0"/>
                                      </a:rPr>
                                      <m:t>𝑆</m:t>
                                    </m:r>
                                  </m:e>
                                  <m:sub>
                                    <m:r>
                                      <a:rPr lang="pl-PL" b="0" i="1" smtClean="0">
                                        <a:latin typeface="Cambria Math" panose="02040503050406030204" pitchFamily="18" charset="0"/>
                                      </a:rPr>
                                      <m:t>𝑥</m:t>
                                    </m:r>
                                  </m:sub>
                                </m:sSub>
                                <m:sSubSup>
                                  <m:sSubSupPr>
                                    <m:ctrlPr>
                                      <a:rPr lang="pl-PL" i="1">
                                        <a:latin typeface="Cambria Math" panose="02040503050406030204" pitchFamily="18" charset="0"/>
                                      </a:rPr>
                                    </m:ctrlPr>
                                  </m:sSubSupPr>
                                  <m:e>
                                    <m:r>
                                      <a:rPr lang="pl-PL" i="1">
                                        <a:latin typeface="Cambria Math" panose="02040503050406030204" pitchFamily="18" charset="0"/>
                                      </a:rPr>
                                      <m:t>𝜎</m:t>
                                    </m:r>
                                  </m:e>
                                  <m:sub>
                                    <m:sSubSup>
                                      <m:sSubSupPr>
                                        <m:ctrlPr>
                                          <a:rPr lang="pl-PL" i="1">
                                            <a:latin typeface="Cambria Math" panose="02040503050406030204" pitchFamily="18" charset="0"/>
                                          </a:rPr>
                                        </m:ctrlPr>
                                      </m:sSubSupPr>
                                      <m:e>
                                        <m:r>
                                          <a:rPr lang="pl-PL" i="1">
                                            <a:latin typeface="Cambria Math" panose="02040503050406030204" pitchFamily="18" charset="0"/>
                                          </a:rPr>
                                          <m:t>𝑒</m:t>
                                        </m:r>
                                      </m:e>
                                      <m:sub>
                                        <m:r>
                                          <a:rPr lang="pl-PL" i="1">
                                            <a:latin typeface="Cambria Math" panose="02040503050406030204" pitchFamily="18" charset="0"/>
                                          </a:rPr>
                                          <m:t>𝑢</m:t>
                                        </m:r>
                                      </m:sub>
                                      <m:sup>
                                        <m:r>
                                          <a:rPr lang="pl-PL" i="1">
                                            <a:latin typeface="Cambria Math" panose="02040503050406030204" pitchFamily="18" charset="0"/>
                                          </a:rPr>
                                          <m:t> </m:t>
                                        </m:r>
                                      </m:sup>
                                    </m:sSubSup>
                                  </m:sub>
                                  <m:sup>
                                    <m:d>
                                      <m:dPr>
                                        <m:ctrlPr>
                                          <a:rPr lang="pl-PL" i="1">
                                            <a:latin typeface="Cambria Math" panose="02040503050406030204" pitchFamily="18" charset="0"/>
                                          </a:rPr>
                                        </m:ctrlPr>
                                      </m:dPr>
                                      <m:e>
                                        <m:r>
                                          <a:rPr lang="pl-PL" i="1">
                                            <a:latin typeface="Cambria Math" panose="02040503050406030204" pitchFamily="18" charset="0"/>
                                          </a:rPr>
                                          <m:t>1</m:t>
                                        </m:r>
                                      </m:e>
                                    </m:d>
                                  </m:sup>
                                </m:sSubSup>
                              </m:e>
                            </m:mr>
                            <m:mr>
                              <m:e>
                                <m:r>
                                  <a:rPr lang="pl-PL" i="1">
                                    <a:latin typeface="Cambria Math" panose="02040503050406030204" pitchFamily="18" charset="0"/>
                                  </a:rPr>
                                  <m:t>2</m:t>
                                </m:r>
                                <m:sSub>
                                  <m:sSubPr>
                                    <m:ctrlPr>
                                      <a:rPr lang="pl-PL" i="1">
                                        <a:latin typeface="Cambria Math" panose="02040503050406030204" pitchFamily="18" charset="0"/>
                                      </a:rPr>
                                    </m:ctrlPr>
                                  </m:sSubPr>
                                  <m:e>
                                    <m:r>
                                      <a:rPr lang="pl-PL" i="1">
                                        <a:latin typeface="Cambria Math" panose="02040503050406030204" pitchFamily="18" charset="0"/>
                                      </a:rPr>
                                      <m:t>𝑆</m:t>
                                    </m:r>
                                  </m:e>
                                  <m:sub>
                                    <m:r>
                                      <a:rPr lang="pl-PL" i="1">
                                        <a:latin typeface="Cambria Math" panose="02040503050406030204" pitchFamily="18" charset="0"/>
                                      </a:rPr>
                                      <m:t>𝑦</m:t>
                                    </m:r>
                                  </m:sub>
                                </m:sSub>
                                <m:sSubSup>
                                  <m:sSubSupPr>
                                    <m:ctrlPr>
                                      <a:rPr lang="pl-PL" i="1">
                                        <a:latin typeface="Cambria Math" panose="02040503050406030204" pitchFamily="18" charset="0"/>
                                      </a:rPr>
                                    </m:ctrlPr>
                                  </m:sSubSupPr>
                                  <m:e>
                                    <m:r>
                                      <a:rPr lang="pl-PL" i="1">
                                        <a:latin typeface="Cambria Math" panose="02040503050406030204" pitchFamily="18" charset="0"/>
                                      </a:rPr>
                                      <m:t>𝜎</m:t>
                                    </m:r>
                                  </m:e>
                                  <m:sub>
                                    <m:sSubSup>
                                      <m:sSubSupPr>
                                        <m:ctrlPr>
                                          <a:rPr lang="pl-PL" i="1">
                                            <a:latin typeface="Cambria Math" panose="02040503050406030204" pitchFamily="18" charset="0"/>
                                          </a:rPr>
                                        </m:ctrlPr>
                                      </m:sSubSupPr>
                                      <m:e>
                                        <m:r>
                                          <a:rPr lang="pl-PL" i="1">
                                            <a:latin typeface="Cambria Math" panose="02040503050406030204" pitchFamily="18" charset="0"/>
                                          </a:rPr>
                                          <m:t>𝑒</m:t>
                                        </m:r>
                                      </m:e>
                                      <m:sub>
                                        <m:r>
                                          <a:rPr lang="pl-PL" i="1">
                                            <a:latin typeface="Cambria Math" panose="02040503050406030204" pitchFamily="18" charset="0"/>
                                          </a:rPr>
                                          <m:t>𝑢</m:t>
                                        </m:r>
                                      </m:sub>
                                      <m:sup>
                                        <m:r>
                                          <a:rPr lang="pl-PL" i="1">
                                            <a:latin typeface="Cambria Math" panose="02040503050406030204" pitchFamily="18" charset="0"/>
                                          </a:rPr>
                                          <m:t> </m:t>
                                        </m:r>
                                      </m:sup>
                                    </m:sSubSup>
                                  </m:sub>
                                  <m:sup>
                                    <m:d>
                                      <m:dPr>
                                        <m:ctrlPr>
                                          <a:rPr lang="pl-PL" i="1">
                                            <a:latin typeface="Cambria Math" panose="02040503050406030204" pitchFamily="18" charset="0"/>
                                          </a:rPr>
                                        </m:ctrlPr>
                                      </m:dPr>
                                      <m:e>
                                        <m:r>
                                          <a:rPr lang="pl-PL" i="1">
                                            <a:latin typeface="Cambria Math" panose="02040503050406030204" pitchFamily="18" charset="0"/>
                                          </a:rPr>
                                          <m:t>1</m:t>
                                        </m:r>
                                      </m:e>
                                    </m:d>
                                  </m:sup>
                                </m:sSubSup>
                              </m:e>
                              <m:e>
                                <m:r>
                                  <a:rPr lang="pl-PL" i="1">
                                    <a:latin typeface="Cambria Math" panose="02040503050406030204" pitchFamily="18" charset="0"/>
                                  </a:rPr>
                                  <m:t>−2</m:t>
                                </m:r>
                                <m:sSub>
                                  <m:sSubPr>
                                    <m:ctrlPr>
                                      <a:rPr lang="pl-PL" i="1">
                                        <a:latin typeface="Cambria Math" panose="02040503050406030204" pitchFamily="18" charset="0"/>
                                      </a:rPr>
                                    </m:ctrlPr>
                                  </m:sSubPr>
                                  <m:e>
                                    <m:r>
                                      <a:rPr lang="pl-PL" i="1">
                                        <a:latin typeface="Cambria Math" panose="02040503050406030204" pitchFamily="18" charset="0"/>
                                      </a:rPr>
                                      <m:t>𝑆</m:t>
                                    </m:r>
                                  </m:e>
                                  <m:sub>
                                    <m:r>
                                      <a:rPr lang="pl-PL" i="1">
                                        <a:latin typeface="Cambria Math" panose="02040503050406030204" pitchFamily="18" charset="0"/>
                                      </a:rPr>
                                      <m:t>𝑥</m:t>
                                    </m:r>
                                  </m:sub>
                                </m:sSub>
                                <m:sSubSup>
                                  <m:sSubSupPr>
                                    <m:ctrlPr>
                                      <a:rPr lang="pl-PL" i="1">
                                        <a:latin typeface="Cambria Math" panose="02040503050406030204" pitchFamily="18" charset="0"/>
                                      </a:rPr>
                                    </m:ctrlPr>
                                  </m:sSubSupPr>
                                  <m:e>
                                    <m:r>
                                      <a:rPr lang="pl-PL" i="1">
                                        <a:latin typeface="Cambria Math" panose="02040503050406030204" pitchFamily="18" charset="0"/>
                                      </a:rPr>
                                      <m:t>𝜎</m:t>
                                    </m:r>
                                  </m:e>
                                  <m:sub>
                                    <m:sSubSup>
                                      <m:sSubSupPr>
                                        <m:ctrlPr>
                                          <a:rPr lang="pl-PL" i="1">
                                            <a:latin typeface="Cambria Math" panose="02040503050406030204" pitchFamily="18" charset="0"/>
                                          </a:rPr>
                                        </m:ctrlPr>
                                      </m:sSubSupPr>
                                      <m:e>
                                        <m:r>
                                          <a:rPr lang="pl-PL" i="1">
                                            <a:latin typeface="Cambria Math" panose="02040503050406030204" pitchFamily="18" charset="0"/>
                                          </a:rPr>
                                          <m:t>𝑒</m:t>
                                        </m:r>
                                      </m:e>
                                      <m:sub>
                                        <m:r>
                                          <a:rPr lang="pl-PL" i="1">
                                            <a:latin typeface="Cambria Math" panose="02040503050406030204" pitchFamily="18" charset="0"/>
                                          </a:rPr>
                                          <m:t>𝑢</m:t>
                                        </m:r>
                                      </m:sub>
                                      <m:sup>
                                        <m:r>
                                          <a:rPr lang="pl-PL" i="1">
                                            <a:latin typeface="Cambria Math" panose="02040503050406030204" pitchFamily="18" charset="0"/>
                                          </a:rPr>
                                          <m:t> </m:t>
                                        </m:r>
                                      </m:sup>
                                    </m:sSubSup>
                                  </m:sub>
                                  <m:sup>
                                    <m:d>
                                      <m:dPr>
                                        <m:ctrlPr>
                                          <a:rPr lang="pl-PL" i="1">
                                            <a:latin typeface="Cambria Math" panose="02040503050406030204" pitchFamily="18" charset="0"/>
                                          </a:rPr>
                                        </m:ctrlPr>
                                      </m:dPr>
                                      <m:e>
                                        <m:r>
                                          <a:rPr lang="pl-PL" i="1">
                                            <a:latin typeface="Cambria Math" panose="02040503050406030204" pitchFamily="18" charset="0"/>
                                          </a:rPr>
                                          <m:t>1</m:t>
                                        </m:r>
                                      </m:e>
                                    </m:d>
                                  </m:sup>
                                </m:sSubSup>
                              </m:e>
                              <m:e>
                                <m:sSubSup>
                                  <m:sSubSupPr>
                                    <m:ctrlPr>
                                      <a:rPr lang="pl-PL" i="1">
                                        <a:latin typeface="Cambria Math" panose="02040503050406030204" pitchFamily="18" charset="0"/>
                                      </a:rPr>
                                    </m:ctrlPr>
                                  </m:sSubSupPr>
                                  <m:e>
                                    <m:r>
                                      <a:rPr lang="pl-PL" i="1">
                                        <a:latin typeface="Cambria Math" panose="02040503050406030204" pitchFamily="18" charset="0"/>
                                      </a:rPr>
                                      <m:t>𝜎</m:t>
                                    </m:r>
                                  </m:e>
                                  <m:sub>
                                    <m:sSubSup>
                                      <m:sSubSupPr>
                                        <m:ctrlPr>
                                          <a:rPr lang="pl-PL" i="1">
                                            <a:latin typeface="Cambria Math" panose="02040503050406030204" pitchFamily="18" charset="0"/>
                                          </a:rPr>
                                        </m:ctrlPr>
                                      </m:sSubSupPr>
                                      <m:e>
                                        <m:r>
                                          <a:rPr lang="pl-PL" i="1">
                                            <a:latin typeface="Cambria Math" panose="02040503050406030204" pitchFamily="18" charset="0"/>
                                          </a:rPr>
                                          <m:t>𝑎</m:t>
                                        </m:r>
                                      </m:e>
                                      <m:sub>
                                        <m:r>
                                          <a:rPr lang="pl-PL" i="1">
                                            <a:latin typeface="Cambria Math" panose="02040503050406030204" pitchFamily="18" charset="0"/>
                                          </a:rPr>
                                          <m:t>1</m:t>
                                        </m:r>
                                        <m:r>
                                          <a:rPr lang="pl-PL" i="1">
                                            <a:latin typeface="Cambria Math" panose="02040503050406030204" pitchFamily="18" charset="0"/>
                                          </a:rPr>
                                          <m:t>𝑔</m:t>
                                        </m:r>
                                      </m:sub>
                                      <m:sup>
                                        <m:r>
                                          <a:rPr lang="pl-PL" b="0" i="1" smtClean="0">
                                            <a:latin typeface="Cambria Math" panose="02040503050406030204" pitchFamily="18" charset="0"/>
                                          </a:rPr>
                                          <m:t>𝐴</m:t>
                                        </m:r>
                                      </m:sup>
                                    </m:sSubSup>
                                  </m:sub>
                                  <m:sup>
                                    <m:d>
                                      <m:dPr>
                                        <m:ctrlPr>
                                          <a:rPr lang="pl-PL" i="1">
                                            <a:latin typeface="Cambria Math" panose="02040503050406030204" pitchFamily="18" charset="0"/>
                                          </a:rPr>
                                        </m:ctrlPr>
                                      </m:dPr>
                                      <m:e>
                                        <m:r>
                                          <a:rPr lang="pl-PL" i="1">
                                            <a:latin typeface="Cambria Math" panose="02040503050406030204" pitchFamily="18" charset="0"/>
                                          </a:rPr>
                                          <m:t>0</m:t>
                                        </m:r>
                                      </m:e>
                                    </m:d>
                                  </m:sup>
                                </m:sSubSup>
                              </m:e>
                            </m:mr>
                          </m:m>
                        </m:e>
                      </m:d>
                      <m:r>
                        <a:rPr lang="pl-PL" b="0" i="1" smtClean="0">
                          <a:latin typeface="Cambria Math" panose="02040503050406030204" pitchFamily="18" charset="0"/>
                        </a:rPr>
                        <m:t>          (1)</m:t>
                      </m:r>
                    </m:oMath>
                  </m:oMathPara>
                </a14:m>
                <a:endParaRPr lang="pl-PL" b="1" dirty="0"/>
              </a:p>
              <a:p>
                <a:pPr marL="0" indent="0">
                  <a:buNone/>
                </a:pPr>
                <a:r>
                  <a:rPr lang="pl-PL" dirty="0" err="1"/>
                  <a:t>Neglecting</a:t>
                </a:r>
                <a:r>
                  <a:rPr lang="pl-PL" dirty="0"/>
                  <a:t> </a:t>
                </a:r>
                <a:r>
                  <a:rPr lang="pl-PL" dirty="0" err="1"/>
                  <a:t>self-absorption</a:t>
                </a:r>
                <a:r>
                  <a:rPr lang="pl-PL" dirty="0"/>
                  <a:t> </a:t>
                </a:r>
                <a:r>
                  <a:rPr lang="pl-PL" dirty="0" err="1"/>
                  <a:t>effects</a:t>
                </a:r>
                <a:r>
                  <a:rPr lang="pl-PL" dirty="0"/>
                  <a:t> the </a:t>
                </a:r>
                <a:r>
                  <a:rPr lang="pl-PL" dirty="0" err="1"/>
                  <a:t>absorption</a:t>
                </a:r>
                <a:r>
                  <a:rPr lang="pl-PL" dirty="0"/>
                  <a:t> from XAS </a:t>
                </a:r>
                <a:r>
                  <a:rPr lang="pl-PL" dirty="0" err="1"/>
                  <a:t>is</a:t>
                </a:r>
                <a:r>
                  <a:rPr lang="pl-PL" dirty="0"/>
                  <a:t> </a:t>
                </a:r>
                <a:r>
                  <a:rPr lang="pl-PL" dirty="0" err="1"/>
                  <a:t>directly</a:t>
                </a:r>
                <a:r>
                  <a:rPr lang="pl-PL" dirty="0"/>
                  <a:t> </a:t>
                </a:r>
                <a:r>
                  <a:rPr lang="pl-PL" dirty="0" err="1"/>
                  <a:t>proportional</a:t>
                </a:r>
                <a:r>
                  <a:rPr lang="pl-PL" dirty="0"/>
                  <a:t> to the </a:t>
                </a:r>
                <a:r>
                  <a:rPr lang="pl-PL" dirty="0" err="1"/>
                  <a:t>conductivity</a:t>
                </a:r>
                <a:r>
                  <a:rPr lang="pl-PL" dirty="0"/>
                  <a:t> tensor:</a:t>
                </a:r>
              </a:p>
              <a:p>
                <a:pPr marL="0" indent="0">
                  <a:buNone/>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𝐼</m:t>
                          </m:r>
                        </m:e>
                        <m:sub>
                          <m:r>
                            <a:rPr lang="pl-PL" b="0" i="1" smtClean="0">
                              <a:latin typeface="Cambria Math" panose="02040503050406030204" pitchFamily="18" charset="0"/>
                            </a:rPr>
                            <m:t>𝑇𝐸𝑌</m:t>
                          </m:r>
                        </m:sub>
                      </m:sSub>
                      <m:r>
                        <a:rPr lang="pl-PL" b="0" i="1" smtClean="0">
                          <a:latin typeface="Cambria Math" panose="02040503050406030204" pitchFamily="18" charset="0"/>
                        </a:rPr>
                        <m:t>=−</m:t>
                      </m:r>
                      <m:r>
                        <a:rPr lang="pl-PL" b="0" i="1" smtClean="0">
                          <a:latin typeface="Cambria Math" panose="02040503050406030204" pitchFamily="18" charset="0"/>
                        </a:rPr>
                        <m:t>ℐ</m:t>
                      </m:r>
                      <m:r>
                        <a:rPr lang="pl-PL" b="0" i="1" smtClean="0">
                          <a:latin typeface="Cambria Math" panose="02040503050406030204" pitchFamily="18" charset="0"/>
                        </a:rPr>
                        <m:t>𝑚</m:t>
                      </m:r>
                      <m:d>
                        <m:dPr>
                          <m:ctrlPr>
                            <a:rPr lang="pl-PL" b="0" i="1" smtClean="0">
                              <a:latin typeface="Cambria Math" panose="02040503050406030204" pitchFamily="18" charset="0"/>
                            </a:rPr>
                          </m:ctrlPr>
                        </m:dPr>
                        <m:e>
                          <m:sSup>
                            <m:sSupPr>
                              <m:ctrlPr>
                                <a:rPr lang="pl-PL" b="1" i="1" smtClean="0">
                                  <a:latin typeface="Cambria Math" panose="02040503050406030204" pitchFamily="18" charset="0"/>
                                </a:rPr>
                              </m:ctrlPr>
                            </m:sSupPr>
                            <m:e>
                              <m:r>
                                <a:rPr lang="pl-PL" b="1" i="1" smtClean="0">
                                  <a:latin typeface="Cambria Math" panose="02040503050406030204" pitchFamily="18" charset="0"/>
                                </a:rPr>
                                <m:t>𝝐</m:t>
                              </m:r>
                            </m:e>
                            <m:sup>
                              <m:r>
                                <a:rPr lang="pl-PL" b="1" i="1" smtClean="0">
                                  <a:latin typeface="Cambria Math" panose="02040503050406030204" pitchFamily="18" charset="0"/>
                                </a:rPr>
                                <m:t>∗</m:t>
                              </m:r>
                            </m:sup>
                          </m:sSup>
                          <m:r>
                            <a:rPr lang="pl-PL" b="1" i="1" smtClean="0">
                              <a:latin typeface="Cambria Math" panose="02040503050406030204" pitchFamily="18" charset="0"/>
                            </a:rPr>
                            <m:t>∙</m:t>
                          </m:r>
                          <m:acc>
                            <m:accPr>
                              <m:chr m:val="⃡"/>
                              <m:ctrlPr>
                                <a:rPr lang="pl-PL" i="1">
                                  <a:latin typeface="Cambria Math" panose="02040503050406030204" pitchFamily="18" charset="0"/>
                                </a:rPr>
                              </m:ctrlPr>
                            </m:accPr>
                            <m:e>
                              <m:r>
                                <a:rPr lang="pl-PL" i="1">
                                  <a:latin typeface="Cambria Math" panose="02040503050406030204" pitchFamily="18" charset="0"/>
                                </a:rPr>
                                <m:t>𝜎</m:t>
                              </m:r>
                            </m:e>
                          </m:acc>
                          <m:r>
                            <a:rPr lang="pl-PL" b="1" i="1">
                              <a:latin typeface="Cambria Math" panose="02040503050406030204" pitchFamily="18" charset="0"/>
                            </a:rPr>
                            <m:t>∙</m:t>
                          </m:r>
                          <m:r>
                            <a:rPr lang="pl-PL" b="1" i="1" smtClean="0">
                              <a:latin typeface="Cambria Math" panose="02040503050406030204" pitchFamily="18" charset="0"/>
                            </a:rPr>
                            <m:t>𝝐</m:t>
                          </m:r>
                        </m:e>
                      </m:d>
                      <m:r>
                        <a:rPr lang="pl-PL" b="0" i="1" smtClean="0">
                          <a:latin typeface="Cambria Math" panose="02040503050406030204" pitchFamily="18" charset="0"/>
                        </a:rPr>
                        <m:t> </m:t>
                      </m:r>
                    </m:oMath>
                  </m:oMathPara>
                </a14:m>
                <a:endParaRPr lang="pl-PL" dirty="0"/>
              </a:p>
              <a:p>
                <a:pPr marL="0" indent="0">
                  <a:buNone/>
                </a:pPr>
                <a:r>
                  <a:rPr lang="pl-PL" dirty="0"/>
                  <a:t>Using </a:t>
                </a:r>
                <a:r>
                  <a:rPr lang="pl-PL" dirty="0" err="1"/>
                  <a:t>these</a:t>
                </a:r>
                <a:r>
                  <a:rPr lang="pl-PL" dirty="0"/>
                  <a:t> </a:t>
                </a:r>
                <a:r>
                  <a:rPr lang="pl-PL" dirty="0" err="1"/>
                  <a:t>two</a:t>
                </a:r>
                <a:r>
                  <a:rPr lang="pl-PL" dirty="0"/>
                  <a:t> relations one </a:t>
                </a:r>
                <a:r>
                  <a:rPr lang="pl-PL" dirty="0" err="1"/>
                  <a:t>can</a:t>
                </a:r>
                <a:r>
                  <a:rPr lang="pl-PL" dirty="0"/>
                  <a:t> </a:t>
                </a:r>
                <a:r>
                  <a:rPr lang="pl-PL" dirty="0" err="1"/>
                  <a:t>evaluate</a:t>
                </a:r>
                <a:r>
                  <a:rPr lang="pl-PL" dirty="0"/>
                  <a:t> </a:t>
                </a:r>
                <a:r>
                  <a:rPr lang="pl-PL" dirty="0" err="1"/>
                  <a:t>each</a:t>
                </a:r>
                <a:r>
                  <a:rPr lang="pl-PL" dirty="0"/>
                  <a:t> of the tensor </a:t>
                </a:r>
                <a:r>
                  <a:rPr lang="pl-PL" dirty="0" err="1"/>
                  <a:t>elements</a:t>
                </a:r>
                <a:r>
                  <a:rPr lang="pl-PL" dirty="0"/>
                  <a:t> in (1)</a:t>
                </a:r>
              </a:p>
              <a:p>
                <a:pPr marL="0" indent="0">
                  <a:buNone/>
                </a:pPr>
                <a:endParaRPr lang="pl-PL" dirty="0"/>
              </a:p>
              <a:p>
                <a:pPr marL="0" indent="0">
                  <a:buNone/>
                </a:pPr>
                <a:r>
                  <a:rPr lang="pl-PL" dirty="0" err="1"/>
                  <a:t>This</a:t>
                </a:r>
                <a:r>
                  <a:rPr lang="pl-PL" dirty="0"/>
                  <a:t> </a:t>
                </a:r>
                <a:r>
                  <a:rPr lang="pl-PL" dirty="0" err="1"/>
                  <a:t>method</a:t>
                </a:r>
                <a:r>
                  <a:rPr lang="pl-PL" dirty="0"/>
                  <a:t> </a:t>
                </a:r>
                <a:r>
                  <a:rPr lang="pl-PL" dirty="0" err="1"/>
                  <a:t>yield</a:t>
                </a:r>
                <a:r>
                  <a:rPr lang="pl-PL" dirty="0"/>
                  <a:t> </a:t>
                </a:r>
                <a:r>
                  <a:rPr lang="pl-PL" dirty="0" err="1"/>
                  <a:t>only</a:t>
                </a:r>
                <a:r>
                  <a:rPr lang="pl-PL" dirty="0"/>
                  <a:t> the </a:t>
                </a:r>
                <a:r>
                  <a:rPr lang="pl-PL" dirty="0" err="1"/>
                  <a:t>imaginary</a:t>
                </a:r>
                <a:r>
                  <a:rPr lang="pl-PL" dirty="0"/>
                  <a:t> part of the diagonal </a:t>
                </a:r>
                <a:r>
                  <a:rPr lang="pl-PL" dirty="0" err="1"/>
                  <a:t>elements</a:t>
                </a:r>
                <a:r>
                  <a:rPr lang="pl-PL" dirty="0"/>
                  <a:t> and the real part of the off-diagonal </a:t>
                </a:r>
                <a:r>
                  <a:rPr lang="pl-PL" dirty="0" err="1"/>
                  <a:t>elements</a:t>
                </a:r>
                <a:r>
                  <a:rPr lang="pl-PL" dirty="0"/>
                  <a:t>. As </a:t>
                </a:r>
                <a:r>
                  <a:rPr lang="pl-PL" dirty="0" err="1"/>
                  <a:t>these</a:t>
                </a:r>
                <a:r>
                  <a:rPr lang="pl-PL" dirty="0"/>
                  <a:t> </a:t>
                </a:r>
                <a:r>
                  <a:rPr lang="pl-PL" dirty="0" err="1"/>
                  <a:t>are</a:t>
                </a:r>
                <a:r>
                  <a:rPr lang="pl-PL" dirty="0"/>
                  <a:t> spectra </a:t>
                </a:r>
                <a:r>
                  <a:rPr lang="pl-PL" dirty="0" err="1"/>
                  <a:t>function</a:t>
                </a:r>
                <a:r>
                  <a:rPr lang="pl-PL" dirty="0"/>
                  <a:t> (in </a:t>
                </a:r>
                <a:r>
                  <a:rPr lang="pl-PL" dirty="0" err="1"/>
                  <a:t>general</a:t>
                </a:r>
                <a:r>
                  <a:rPr lang="pl-PL" dirty="0"/>
                  <a:t> </a:t>
                </a:r>
                <a:r>
                  <a:rPr lang="pl-PL" dirty="0" err="1"/>
                  <a:t>response</a:t>
                </a:r>
                <a:r>
                  <a:rPr lang="pl-PL" dirty="0"/>
                  <a:t> </a:t>
                </a:r>
                <a:r>
                  <a:rPr lang="pl-PL" dirty="0" err="1"/>
                  <a:t>functions</a:t>
                </a:r>
                <a:r>
                  <a:rPr lang="pl-PL" dirty="0"/>
                  <a:t>) one </a:t>
                </a:r>
                <a:r>
                  <a:rPr lang="pl-PL" dirty="0" err="1"/>
                  <a:t>can</a:t>
                </a:r>
                <a:r>
                  <a:rPr lang="pl-PL" dirty="0"/>
                  <a:t>  </a:t>
                </a:r>
                <a:r>
                  <a:rPr lang="pl-PL" dirty="0" err="1"/>
                  <a:t>use</a:t>
                </a:r>
                <a:r>
                  <a:rPr lang="pl-PL" dirty="0"/>
                  <a:t> the KKT to </a:t>
                </a:r>
                <a:r>
                  <a:rPr lang="pl-PL" dirty="0" err="1"/>
                  <a:t>get</a:t>
                </a:r>
                <a:r>
                  <a:rPr lang="pl-PL" dirty="0"/>
                  <a:t> the </a:t>
                </a:r>
                <a:r>
                  <a:rPr lang="pl-PL" dirty="0" err="1"/>
                  <a:t>imaginary</a:t>
                </a:r>
                <a:r>
                  <a:rPr lang="pl-PL" dirty="0"/>
                  <a:t>/real </a:t>
                </a:r>
                <a:r>
                  <a:rPr lang="pl-PL" dirty="0" err="1"/>
                  <a:t>companion</a:t>
                </a:r>
                <a:r>
                  <a:rPr lang="pl-PL" dirty="0"/>
                  <a:t>.</a:t>
                </a:r>
              </a:p>
              <a:p>
                <a:pPr marL="0" indent="0">
                  <a:buNone/>
                </a:pPr>
                <a:endParaRPr lang="de-DE" dirty="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xfrm>
                <a:off x="314498" y="902912"/>
                <a:ext cx="11060974" cy="5955088"/>
              </a:xfrm>
              <a:blipFill>
                <a:blip r:embed="rId2"/>
                <a:stretch>
                  <a:fillRect l="-551" t="-1535"/>
                </a:stretch>
              </a:blipFill>
            </p:spPr>
            <p:txBody>
              <a:bodyPr/>
              <a:lstStyle/>
              <a:p>
                <a:r>
                  <a:rPr lang="pl-PL">
                    <a:noFill/>
                  </a:rPr>
                  <a:t> </a:t>
                </a:r>
              </a:p>
            </p:txBody>
          </p:sp>
        </mc:Fallback>
      </mc:AlternateContent>
    </p:spTree>
    <p:extLst>
      <p:ext uri="{BB962C8B-B14F-4D97-AF65-F5344CB8AC3E}">
        <p14:creationId xmlns:p14="http://schemas.microsoft.com/office/powerpoint/2010/main" val="1512240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4992" y="140682"/>
            <a:ext cx="3592484" cy="665653"/>
          </a:xfrm>
        </p:spPr>
        <p:txBody>
          <a:bodyPr>
            <a:normAutofit fontScale="90000"/>
          </a:bodyPr>
          <a:lstStyle/>
          <a:p>
            <a:r>
              <a:rPr lang="de-DE" sz="3200" b="1" u="sng" dirty="0"/>
              <a:t>Optical </a:t>
            </a:r>
            <a:r>
              <a:rPr lang="de-DE" sz="3200" b="1" u="sng" dirty="0" err="1"/>
              <a:t>Conductivity</a:t>
            </a:r>
            <a:endParaRPr lang="de-DE" sz="3200" b="1" u="sng" dirty="0"/>
          </a:p>
        </p:txBody>
      </p:sp>
      <p:sp>
        <p:nvSpPr>
          <p:cNvPr id="3" name="Inhaltsplatzhalter 2"/>
          <p:cNvSpPr>
            <a:spLocks noGrp="1"/>
          </p:cNvSpPr>
          <p:nvPr>
            <p:ph idx="1"/>
          </p:nvPr>
        </p:nvSpPr>
        <p:spPr>
          <a:xfrm>
            <a:off x="314498" y="902912"/>
            <a:ext cx="10515600" cy="4351338"/>
          </a:xfrm>
        </p:spPr>
        <p:txBody>
          <a:bodyPr/>
          <a:lstStyle/>
          <a:p>
            <a:pPr marL="0" indent="0">
              <a:buNone/>
            </a:pPr>
            <a:r>
              <a:rPr lang="de-DE" dirty="0"/>
              <a:t>	</a:t>
            </a:r>
            <a:r>
              <a:rPr lang="en-US" dirty="0"/>
              <a:t>	</a:t>
            </a:r>
            <a:endParaRPr lang="de-DE" dirty="0"/>
          </a:p>
        </p:txBody>
      </p:sp>
      <p:pic>
        <p:nvPicPr>
          <p:cNvPr id="7" name="Obraz 6">
            <a:extLst>
              <a:ext uri="{FF2B5EF4-FFF2-40B4-BE49-F238E27FC236}">
                <a16:creationId xmlns:a16="http://schemas.microsoft.com/office/drawing/2014/main" id="{E7DA44CA-1249-4F65-B1B0-5E7C019AF3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1902" y="140682"/>
            <a:ext cx="9255600" cy="6588158"/>
          </a:xfrm>
          <a:prstGeom prst="rect">
            <a:avLst/>
          </a:prstGeom>
        </p:spPr>
      </p:pic>
    </p:spTree>
    <p:extLst>
      <p:ext uri="{BB962C8B-B14F-4D97-AF65-F5344CB8AC3E}">
        <p14:creationId xmlns:p14="http://schemas.microsoft.com/office/powerpoint/2010/main" val="3541737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Reference</a:t>
            </a:r>
          </a:p>
        </p:txBody>
      </p:sp>
      <p:sp>
        <p:nvSpPr>
          <p:cNvPr id="3" name="Inhaltsplatzhalter 2"/>
          <p:cNvSpPr>
            <a:spLocks noGrp="1"/>
          </p:cNvSpPr>
          <p:nvPr>
            <p:ph idx="1"/>
          </p:nvPr>
        </p:nvSpPr>
        <p:spPr>
          <a:xfrm>
            <a:off x="1069848" y="1763960"/>
            <a:ext cx="10058400" cy="4886221"/>
          </a:xfrm>
        </p:spPr>
        <p:txBody>
          <a:bodyPr>
            <a:normAutofit/>
          </a:bodyPr>
          <a:lstStyle/>
          <a:p>
            <a:r>
              <a:rPr lang="de-DE" sz="1600" dirty="0"/>
              <a:t>[1] „</a:t>
            </a:r>
            <a:r>
              <a:rPr lang="de-DE" sz="1600" i="1" dirty="0"/>
              <a:t>Data </a:t>
            </a:r>
            <a:r>
              <a:rPr lang="de-DE" sz="1600" i="1" dirty="0" err="1"/>
              <a:t>reduction</a:t>
            </a:r>
            <a:r>
              <a:rPr lang="de-DE" sz="1600" i="1" dirty="0"/>
              <a:t> </a:t>
            </a:r>
            <a:r>
              <a:rPr lang="de-DE" sz="1600" i="1" dirty="0" err="1"/>
              <a:t>and</a:t>
            </a:r>
            <a:r>
              <a:rPr lang="de-DE" sz="1600" i="1" dirty="0"/>
              <a:t> </a:t>
            </a:r>
            <a:r>
              <a:rPr lang="de-DE" sz="1600" i="1" dirty="0" err="1"/>
              <a:t>error</a:t>
            </a:r>
            <a:r>
              <a:rPr lang="de-DE" sz="1600" i="1" dirty="0"/>
              <a:t> </a:t>
            </a:r>
            <a:r>
              <a:rPr lang="de-DE" sz="1600" i="1" dirty="0" err="1"/>
              <a:t>analysis</a:t>
            </a:r>
            <a:r>
              <a:rPr lang="de-DE" sz="1600" i="1" dirty="0"/>
              <a:t> </a:t>
            </a:r>
            <a:r>
              <a:rPr lang="de-DE" sz="1600" i="1" dirty="0" err="1"/>
              <a:t>for</a:t>
            </a:r>
            <a:r>
              <a:rPr lang="de-DE" sz="1600" i="1" dirty="0"/>
              <a:t> </a:t>
            </a:r>
            <a:r>
              <a:rPr lang="de-DE" sz="1600" i="1" dirty="0" err="1"/>
              <a:t>the</a:t>
            </a:r>
            <a:r>
              <a:rPr lang="de-DE" sz="1600" i="1" dirty="0"/>
              <a:t> </a:t>
            </a:r>
            <a:r>
              <a:rPr lang="de-DE" sz="1600" i="1" dirty="0" err="1"/>
              <a:t>physical</a:t>
            </a:r>
            <a:r>
              <a:rPr lang="de-DE" sz="1600" i="1" dirty="0"/>
              <a:t> </a:t>
            </a:r>
            <a:r>
              <a:rPr lang="de-DE" sz="1600" i="1" dirty="0" err="1"/>
              <a:t>science</a:t>
            </a:r>
            <a:r>
              <a:rPr lang="de-DE" sz="1600" dirty="0"/>
              <a:t>“, P.R. </a:t>
            </a:r>
            <a:r>
              <a:rPr lang="de-DE" sz="1600" dirty="0" err="1"/>
              <a:t>Bevington</a:t>
            </a:r>
            <a:r>
              <a:rPr lang="de-DE" sz="1600" dirty="0"/>
              <a:t>, </a:t>
            </a:r>
            <a:r>
              <a:rPr lang="de-DE" sz="1600" dirty="0" err="1"/>
              <a:t>D.K.Robinson</a:t>
            </a:r>
            <a:endParaRPr lang="de-DE" sz="1600" dirty="0"/>
          </a:p>
          <a:p>
            <a:r>
              <a:rPr lang="de-DE" sz="1600" dirty="0"/>
              <a:t>[2] „</a:t>
            </a:r>
            <a:r>
              <a:rPr lang="en-US" sz="1600" i="1" dirty="0"/>
              <a:t>Determination of the Anomalous Scattering Factors in the Soft-X-ray Range using Diffraction from a Multilayer”, L. </a:t>
            </a:r>
            <a:r>
              <a:rPr lang="en-US" sz="1600" i="1" dirty="0" err="1"/>
              <a:t>Seve</a:t>
            </a:r>
            <a:r>
              <a:rPr lang="en-US" sz="1600" i="1" dirty="0"/>
              <a:t>, J. M. </a:t>
            </a:r>
            <a:r>
              <a:rPr lang="en-US" sz="1600" i="1" dirty="0" err="1"/>
              <a:t>Tonnerre</a:t>
            </a:r>
            <a:r>
              <a:rPr lang="en-US" sz="1600" i="1" dirty="0"/>
              <a:t> and D. </a:t>
            </a:r>
            <a:r>
              <a:rPr lang="en-US" sz="1600" i="1" dirty="0" err="1"/>
              <a:t>Raoux</a:t>
            </a:r>
            <a:endParaRPr lang="de-DE" sz="1600" i="1" dirty="0"/>
          </a:p>
          <a:p>
            <a:r>
              <a:rPr lang="de-DE" sz="1600" dirty="0"/>
              <a:t>[3] „</a:t>
            </a:r>
            <a:r>
              <a:rPr lang="en-US" sz="1600" i="1" dirty="0" err="1"/>
              <a:t>Kramers</a:t>
            </a:r>
            <a:r>
              <a:rPr lang="en-US" sz="1600" i="1" dirty="0"/>
              <a:t>–</a:t>
            </a:r>
            <a:r>
              <a:rPr lang="en-US" sz="1600" i="1" dirty="0" err="1"/>
              <a:t>Kronig</a:t>
            </a:r>
            <a:r>
              <a:rPr lang="en-US" sz="1600" i="1" dirty="0"/>
              <a:t> Relations in Optical Materials Research”, </a:t>
            </a:r>
            <a:r>
              <a:rPr lang="fi-FI" sz="1600" dirty="0"/>
              <a:t>V. Lucarini, J.J. Saarinen, K.-E. Peiponen, E.M. Vartiainen</a:t>
            </a:r>
          </a:p>
          <a:p>
            <a:r>
              <a:rPr lang="fi-FI" sz="1600" dirty="0"/>
              <a:t>[4] ”</a:t>
            </a:r>
            <a:r>
              <a:rPr lang="de-DE" sz="1600" i="1" dirty="0"/>
              <a:t>A Fourier </a:t>
            </a:r>
            <a:r>
              <a:rPr lang="de-DE" sz="1600" i="1" dirty="0" err="1"/>
              <a:t>series</a:t>
            </a:r>
            <a:r>
              <a:rPr lang="de-DE" sz="1600" i="1" dirty="0"/>
              <a:t> </a:t>
            </a:r>
            <a:r>
              <a:rPr lang="de-DE" sz="1600" i="1" dirty="0" err="1"/>
              <a:t>method</a:t>
            </a:r>
            <a:r>
              <a:rPr lang="de-DE" sz="1600" i="1" dirty="0"/>
              <a:t> </a:t>
            </a:r>
            <a:r>
              <a:rPr lang="de-DE" sz="1600" i="1" dirty="0" err="1"/>
              <a:t>for</a:t>
            </a:r>
            <a:r>
              <a:rPr lang="de-DE" sz="1600" i="1" dirty="0"/>
              <a:t> </a:t>
            </a:r>
            <a:r>
              <a:rPr lang="de-DE" sz="1600" i="1" dirty="0" err="1"/>
              <a:t>numerical</a:t>
            </a:r>
            <a:r>
              <a:rPr lang="de-DE" sz="1600" i="1" dirty="0"/>
              <a:t> Kramers-</a:t>
            </a:r>
            <a:r>
              <a:rPr lang="de-DE" sz="1600" i="1" dirty="0" err="1"/>
              <a:t>Kronig</a:t>
            </a:r>
            <a:r>
              <a:rPr lang="de-DE" sz="1600" i="1" dirty="0"/>
              <a:t> </a:t>
            </a:r>
            <a:r>
              <a:rPr lang="de-DE" sz="1600" i="1" dirty="0" err="1"/>
              <a:t>analysis</a:t>
            </a:r>
            <a:r>
              <a:rPr lang="de-DE" sz="1600" dirty="0"/>
              <a:t>“, D. W. Johnson</a:t>
            </a:r>
          </a:p>
          <a:p>
            <a:r>
              <a:rPr lang="de-DE" sz="1600" dirty="0"/>
              <a:t>[5] „</a:t>
            </a:r>
            <a:r>
              <a:rPr lang="en-US" sz="1600" dirty="0"/>
              <a:t> </a:t>
            </a:r>
            <a:r>
              <a:rPr lang="en-US" sz="1600" i="1" dirty="0"/>
              <a:t>Numerical Evaluation of </a:t>
            </a:r>
            <a:r>
              <a:rPr lang="en-US" sz="1600" i="1" dirty="0" err="1"/>
              <a:t>Kramers-Kronig</a:t>
            </a:r>
            <a:r>
              <a:rPr lang="en-US" sz="1600" i="1" dirty="0"/>
              <a:t> Relations</a:t>
            </a:r>
            <a:r>
              <a:rPr lang="de-DE" sz="1600" dirty="0"/>
              <a:t>“, </a:t>
            </a:r>
            <a:r>
              <a:rPr lang="nl-NL" sz="1600" dirty="0"/>
              <a:t>C. A. Emeis, L. J. Oosterhoff and Gonda de Vries</a:t>
            </a:r>
            <a:endParaRPr lang="fi-FI" sz="1600" dirty="0"/>
          </a:p>
          <a:p>
            <a:r>
              <a:rPr lang="de-DE" sz="1600" dirty="0"/>
              <a:t>[6] „</a:t>
            </a:r>
            <a:r>
              <a:rPr lang="de-DE" sz="1600" i="1" dirty="0"/>
              <a:t>X-</a:t>
            </a:r>
            <a:r>
              <a:rPr lang="de-DE" sz="1600" i="1" dirty="0" err="1"/>
              <a:t>ray</a:t>
            </a:r>
            <a:r>
              <a:rPr lang="de-DE" sz="1600" i="1" dirty="0"/>
              <a:t> </a:t>
            </a:r>
            <a:r>
              <a:rPr lang="de-DE" sz="1600" i="1" dirty="0" err="1"/>
              <a:t>Circular</a:t>
            </a:r>
            <a:r>
              <a:rPr lang="de-DE" sz="1600" i="1" dirty="0"/>
              <a:t> </a:t>
            </a:r>
            <a:r>
              <a:rPr lang="de-DE" sz="1600" i="1" dirty="0" err="1"/>
              <a:t>Dichroism</a:t>
            </a:r>
            <a:r>
              <a:rPr lang="de-DE" sz="1600" i="1" dirty="0"/>
              <a:t> </a:t>
            </a:r>
            <a:r>
              <a:rPr lang="de-DE" sz="1600" i="1" dirty="0" err="1"/>
              <a:t>as</a:t>
            </a:r>
            <a:r>
              <a:rPr lang="de-DE" sz="1600" i="1" dirty="0"/>
              <a:t> a Probe </a:t>
            </a:r>
            <a:r>
              <a:rPr lang="de-DE" sz="1600" i="1" dirty="0" err="1"/>
              <a:t>of</a:t>
            </a:r>
            <a:r>
              <a:rPr lang="de-DE" sz="1600" i="1" dirty="0"/>
              <a:t> Orbital </a:t>
            </a:r>
            <a:r>
              <a:rPr lang="de-DE" sz="1600" i="1" dirty="0" err="1"/>
              <a:t>Magnetization</a:t>
            </a:r>
            <a:r>
              <a:rPr lang="de-DE" sz="1600" i="1" dirty="0"/>
              <a:t>“, </a:t>
            </a:r>
            <a:r>
              <a:rPr lang="de-DE" sz="1600" dirty="0"/>
              <a:t>B-T. </a:t>
            </a:r>
            <a:r>
              <a:rPr lang="de-DE" sz="1600" dirty="0" err="1"/>
              <a:t>Thole</a:t>
            </a:r>
            <a:r>
              <a:rPr lang="de-DE" sz="1600" dirty="0"/>
              <a:t>, Paolo </a:t>
            </a:r>
            <a:r>
              <a:rPr lang="de-DE" sz="1600" dirty="0" err="1"/>
              <a:t>Carra</a:t>
            </a:r>
            <a:r>
              <a:rPr lang="de-DE" sz="1600" dirty="0"/>
              <a:t>, F. </a:t>
            </a:r>
            <a:r>
              <a:rPr lang="de-DE" sz="1600" dirty="0" err="1"/>
              <a:t>Sette</a:t>
            </a:r>
            <a:r>
              <a:rPr lang="de-DE" sz="1600" dirty="0"/>
              <a:t> </a:t>
            </a:r>
            <a:r>
              <a:rPr lang="de-DE" sz="1600" dirty="0" err="1"/>
              <a:t>and</a:t>
            </a:r>
            <a:r>
              <a:rPr lang="de-DE" sz="1600" dirty="0"/>
              <a:t> G. van der </a:t>
            </a:r>
            <a:r>
              <a:rPr lang="de-DE" sz="1600" dirty="0" err="1"/>
              <a:t>Laan</a:t>
            </a:r>
            <a:endParaRPr lang="de-DE" sz="1600" dirty="0"/>
          </a:p>
          <a:p>
            <a:r>
              <a:rPr lang="de-DE" sz="1600" dirty="0"/>
              <a:t>[7] „</a:t>
            </a:r>
            <a:r>
              <a:rPr lang="en-US" sz="1600" i="1" dirty="0"/>
              <a:t>Theory of Resonant Inelastic X-Ray Scattering by Collective Magnetic Excitations”</a:t>
            </a:r>
            <a:r>
              <a:rPr lang="pl-PL" sz="1600" i="1" dirty="0"/>
              <a:t>, </a:t>
            </a:r>
            <a:r>
              <a:rPr lang="pl-PL" sz="1600" dirty="0"/>
              <a:t>M.W. Haverkort</a:t>
            </a:r>
          </a:p>
          <a:p>
            <a:r>
              <a:rPr lang="de-DE" sz="1600" i="1" dirty="0"/>
              <a:t>[8] „</a:t>
            </a:r>
            <a:r>
              <a:rPr lang="pl-PL" sz="1600" i="1" dirty="0"/>
              <a:t>Analytic continuation, singular-value expansions, and</a:t>
            </a:r>
            <a:r>
              <a:rPr lang="de-DE" sz="1600" i="1" dirty="0"/>
              <a:t> </a:t>
            </a:r>
            <a:r>
              <a:rPr lang="pl-PL" sz="1600" i="1" dirty="0"/>
              <a:t>Kramers–Kronig analysis</a:t>
            </a:r>
            <a:r>
              <a:rPr lang="de-DE" sz="1600" i="1" dirty="0"/>
              <a:t>“, </a:t>
            </a:r>
            <a:r>
              <a:rPr lang="en-US" sz="1600" dirty="0"/>
              <a:t>A </a:t>
            </a:r>
            <a:r>
              <a:rPr lang="en-US" sz="1600" dirty="0" err="1"/>
              <a:t>Dienstfrey</a:t>
            </a:r>
            <a:r>
              <a:rPr lang="en-US" sz="1600" dirty="0"/>
              <a:t> and L Greengard</a:t>
            </a:r>
            <a:endParaRPr lang="de-DE" sz="1600" i="1" dirty="0"/>
          </a:p>
        </p:txBody>
      </p:sp>
    </p:spTree>
    <p:extLst>
      <p:ext uri="{BB962C8B-B14F-4D97-AF65-F5344CB8AC3E}">
        <p14:creationId xmlns:p14="http://schemas.microsoft.com/office/powerpoint/2010/main" val="2203409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158AC55-41E2-45CA-9485-EB9ED3D6819B}"/>
              </a:ext>
            </a:extLst>
          </p:cNvPr>
          <p:cNvSpPr>
            <a:spLocks noGrp="1"/>
          </p:cNvSpPr>
          <p:nvPr>
            <p:ph type="title"/>
          </p:nvPr>
        </p:nvSpPr>
        <p:spPr>
          <a:xfrm>
            <a:off x="155448" y="97606"/>
            <a:ext cx="3317594" cy="1176388"/>
          </a:xfrm>
        </p:spPr>
        <p:txBody>
          <a:bodyPr/>
          <a:lstStyle/>
          <a:p>
            <a:r>
              <a:rPr lang="pl-PL" dirty="0"/>
              <a:t>RSXS </a:t>
            </a:r>
            <a:r>
              <a:rPr lang="pl-PL" dirty="0" err="1"/>
              <a:t>result</a:t>
            </a:r>
            <a:endParaRPr lang="pl-PL" dirty="0"/>
          </a:p>
        </p:txBody>
      </p:sp>
      <p:pic>
        <p:nvPicPr>
          <p:cNvPr id="5" name="Obraz 4">
            <a:extLst>
              <a:ext uri="{FF2B5EF4-FFF2-40B4-BE49-F238E27FC236}">
                <a16:creationId xmlns:a16="http://schemas.microsoft.com/office/drawing/2014/main" id="{3FEC2ABF-8998-47A5-B2E3-BFA71FBF4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39878"/>
            <a:ext cx="3862873" cy="2389121"/>
          </a:xfrm>
          <a:prstGeom prst="rect">
            <a:avLst/>
          </a:prstGeom>
        </p:spPr>
      </p:pic>
      <p:pic>
        <p:nvPicPr>
          <p:cNvPr id="7" name="Obraz 6" descr="Obraz zawierający zrzut ekranu&#10;&#10;Opis wygenerowany automatycznie">
            <a:extLst>
              <a:ext uri="{FF2B5EF4-FFF2-40B4-BE49-F238E27FC236}">
                <a16:creationId xmlns:a16="http://schemas.microsoft.com/office/drawing/2014/main" id="{1050A311-CC74-4172-8DB7-42659062C8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778117"/>
            <a:ext cx="3862873" cy="2487190"/>
          </a:xfrm>
          <a:prstGeom prst="rect">
            <a:avLst/>
          </a:prstGeom>
        </p:spPr>
      </p:pic>
      <p:pic>
        <p:nvPicPr>
          <p:cNvPr id="9" name="Obraz 8" descr="Obraz zawierający zrzut ekranu&#10;&#10;Opis wygenerowany automatycznie">
            <a:extLst>
              <a:ext uri="{FF2B5EF4-FFF2-40B4-BE49-F238E27FC236}">
                <a16:creationId xmlns:a16="http://schemas.microsoft.com/office/drawing/2014/main" id="{EC57523D-D941-4ED7-8F0A-431B1559F7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7339" y="1039878"/>
            <a:ext cx="3636547" cy="2389122"/>
          </a:xfrm>
          <a:prstGeom prst="rect">
            <a:avLst/>
          </a:prstGeom>
        </p:spPr>
      </p:pic>
      <p:pic>
        <p:nvPicPr>
          <p:cNvPr id="11" name="Obraz 10">
            <a:extLst>
              <a:ext uri="{FF2B5EF4-FFF2-40B4-BE49-F238E27FC236}">
                <a16:creationId xmlns:a16="http://schemas.microsoft.com/office/drawing/2014/main" id="{CED71B33-3520-462A-98E3-C4AC9A6251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8350" y="3778117"/>
            <a:ext cx="3636546" cy="2487189"/>
          </a:xfrm>
          <a:prstGeom prst="rect">
            <a:avLst/>
          </a:prstGeom>
        </p:spPr>
      </p:pic>
      <p:pic>
        <p:nvPicPr>
          <p:cNvPr id="13" name="Obraz 12" descr="Obraz zawierający zrzut ekranu&#10;&#10;Opis wygenerowany automatycznie">
            <a:extLst>
              <a:ext uri="{FF2B5EF4-FFF2-40B4-BE49-F238E27FC236}">
                <a16:creationId xmlns:a16="http://schemas.microsoft.com/office/drawing/2014/main" id="{C1EC9910-E31E-465D-AE2A-9CDAE34F48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8352" y="1039879"/>
            <a:ext cx="3636546" cy="2389120"/>
          </a:xfrm>
          <a:prstGeom prst="rect">
            <a:avLst/>
          </a:prstGeom>
        </p:spPr>
      </p:pic>
      <p:pic>
        <p:nvPicPr>
          <p:cNvPr id="15" name="Obraz 14">
            <a:extLst>
              <a:ext uri="{FF2B5EF4-FFF2-40B4-BE49-F238E27FC236}">
                <a16:creationId xmlns:a16="http://schemas.microsoft.com/office/drawing/2014/main" id="{B985583B-3031-4A4C-91EF-BD59994790E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77338" y="3778117"/>
            <a:ext cx="3636547" cy="2487189"/>
          </a:xfrm>
          <a:prstGeom prst="rect">
            <a:avLst/>
          </a:prstGeom>
        </p:spPr>
      </p:pic>
    </p:spTree>
    <p:extLst>
      <p:ext uri="{BB962C8B-B14F-4D97-AF65-F5344CB8AC3E}">
        <p14:creationId xmlns:p14="http://schemas.microsoft.com/office/powerpoint/2010/main" val="940905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1A657A3-4747-479B-A824-E87491055BCA}"/>
              </a:ext>
            </a:extLst>
          </p:cNvPr>
          <p:cNvSpPr>
            <a:spLocks noGrp="1"/>
          </p:cNvSpPr>
          <p:nvPr>
            <p:ph type="title"/>
          </p:nvPr>
        </p:nvSpPr>
        <p:spPr>
          <a:xfrm>
            <a:off x="166908" y="199175"/>
            <a:ext cx="3889043" cy="1510018"/>
          </a:xfrm>
        </p:spPr>
        <p:txBody>
          <a:bodyPr>
            <a:normAutofit fontScale="90000"/>
          </a:bodyPr>
          <a:lstStyle/>
          <a:p>
            <a:r>
              <a:rPr lang="pl-PL" dirty="0" err="1"/>
              <a:t>Theoretical</a:t>
            </a:r>
            <a:r>
              <a:rPr lang="pl-PL" dirty="0"/>
              <a:t> </a:t>
            </a:r>
            <a:r>
              <a:rPr lang="pl-PL" dirty="0" err="1"/>
              <a:t>introduction</a:t>
            </a:r>
            <a:endParaRPr lang="pl-PL" dirty="0"/>
          </a:p>
        </p:txBody>
      </p:sp>
    </p:spTree>
    <p:extLst>
      <p:ext uri="{BB962C8B-B14F-4D97-AF65-F5344CB8AC3E}">
        <p14:creationId xmlns:p14="http://schemas.microsoft.com/office/powerpoint/2010/main" val="2243551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58199" y="1141223"/>
            <a:ext cx="3596929" cy="732844"/>
          </a:xfrm>
        </p:spPr>
        <p:txBody>
          <a:bodyPr>
            <a:normAutofit fontScale="90000"/>
          </a:bodyPr>
          <a:lstStyle/>
          <a:p>
            <a:r>
              <a:rPr lang="pl-PL" sz="3200" b="1" u="sng" dirty="0" err="1"/>
              <a:t>Experimental</a:t>
            </a:r>
            <a:r>
              <a:rPr lang="pl-PL" sz="3200" b="1" u="sng" dirty="0"/>
              <a:t> geometry</a:t>
            </a:r>
            <a:endParaRPr lang="de-DE" sz="3200" b="1" u="sng" dirty="0"/>
          </a:p>
        </p:txBody>
      </p:sp>
      <p:sp>
        <p:nvSpPr>
          <p:cNvPr id="3" name="Inhaltsplatzhalter 2"/>
          <p:cNvSpPr>
            <a:spLocks noGrp="1"/>
          </p:cNvSpPr>
          <p:nvPr>
            <p:ph idx="1"/>
          </p:nvPr>
        </p:nvSpPr>
        <p:spPr>
          <a:xfrm>
            <a:off x="140122" y="1809102"/>
            <a:ext cx="10515600" cy="4351338"/>
          </a:xfrm>
        </p:spPr>
        <p:txBody>
          <a:bodyPr/>
          <a:lstStyle/>
          <a:p>
            <a:pPr marL="0" indent="0">
              <a:buNone/>
            </a:pPr>
            <a:r>
              <a:rPr lang="de-DE" dirty="0"/>
              <a:t>	</a:t>
            </a:r>
            <a:r>
              <a:rPr lang="en-US" dirty="0"/>
              <a:t>	</a:t>
            </a:r>
            <a:endParaRPr lang="de-DE" dirty="0"/>
          </a:p>
        </p:txBody>
      </p:sp>
      <p:pic>
        <p:nvPicPr>
          <p:cNvPr id="4" name="Grafik 3"/>
          <p:cNvPicPr>
            <a:picLocks noChangeAspect="1"/>
          </p:cNvPicPr>
          <p:nvPr/>
        </p:nvPicPr>
        <p:blipFill>
          <a:blip r:embed="rId2"/>
          <a:stretch>
            <a:fillRect/>
          </a:stretch>
        </p:blipFill>
        <p:spPr>
          <a:xfrm>
            <a:off x="5349151" y="263127"/>
            <a:ext cx="6263729" cy="3721644"/>
          </a:xfrm>
          <a:prstGeom prst="rect">
            <a:avLst/>
          </a:prstGeom>
        </p:spPr>
      </p:pic>
      <p:sp>
        <p:nvSpPr>
          <p:cNvPr id="5" name="Textfeld 4"/>
          <p:cNvSpPr txBox="1"/>
          <p:nvPr/>
        </p:nvSpPr>
        <p:spPr>
          <a:xfrm>
            <a:off x="7324694" y="526183"/>
            <a:ext cx="460289" cy="369332"/>
          </a:xfrm>
          <a:prstGeom prst="rect">
            <a:avLst/>
          </a:prstGeom>
          <a:noFill/>
        </p:spPr>
        <p:txBody>
          <a:bodyPr wrap="square" rtlCol="0">
            <a:spAutoFit/>
          </a:bodyPr>
          <a:lstStyle/>
          <a:p>
            <a:r>
              <a:rPr lang="de-DE" dirty="0"/>
              <a:t>LV</a:t>
            </a:r>
          </a:p>
        </p:txBody>
      </p:sp>
      <p:sp>
        <p:nvSpPr>
          <p:cNvPr id="6" name="Textfeld 5"/>
          <p:cNvSpPr txBox="1"/>
          <p:nvPr/>
        </p:nvSpPr>
        <p:spPr>
          <a:xfrm>
            <a:off x="10655722" y="533580"/>
            <a:ext cx="520931" cy="369332"/>
          </a:xfrm>
          <a:prstGeom prst="rect">
            <a:avLst/>
          </a:prstGeom>
          <a:noFill/>
        </p:spPr>
        <p:txBody>
          <a:bodyPr wrap="square" rtlCol="0">
            <a:spAutoFit/>
          </a:bodyPr>
          <a:lstStyle/>
          <a:p>
            <a:r>
              <a:rPr lang="de-DE" dirty="0"/>
              <a:t>LH</a:t>
            </a:r>
          </a:p>
        </p:txBody>
      </p:sp>
      <p:sp>
        <p:nvSpPr>
          <p:cNvPr id="7" name="Textfeld 6"/>
          <p:cNvSpPr txBox="1"/>
          <p:nvPr/>
        </p:nvSpPr>
        <p:spPr>
          <a:xfrm>
            <a:off x="350712" y="2372411"/>
            <a:ext cx="4584673" cy="1477328"/>
          </a:xfrm>
          <a:prstGeom prst="rect">
            <a:avLst/>
          </a:prstGeom>
          <a:noFill/>
        </p:spPr>
        <p:txBody>
          <a:bodyPr wrap="square" rtlCol="0">
            <a:spAutoFit/>
          </a:bodyPr>
          <a:lstStyle/>
          <a:p>
            <a:r>
              <a:rPr lang="de-DE" dirty="0"/>
              <a:t>The </a:t>
            </a:r>
            <a:r>
              <a:rPr lang="de-DE" dirty="0" err="1"/>
              <a:t>polarisation</a:t>
            </a:r>
            <a:r>
              <a:rPr lang="de-DE" dirty="0"/>
              <a:t> </a:t>
            </a:r>
            <a:r>
              <a:rPr lang="pl-PL" dirty="0"/>
              <a:t>geometry was </a:t>
            </a:r>
            <a:r>
              <a:rPr lang="pl-PL" dirty="0" err="1"/>
              <a:t>chosen</a:t>
            </a:r>
            <a:r>
              <a:rPr lang="pl-PL" dirty="0"/>
              <a:t> the same as in Moser [5], </a:t>
            </a:r>
            <a:r>
              <a:rPr lang="pl-PL" dirty="0" err="1"/>
              <a:t>thus</a:t>
            </a:r>
            <a:r>
              <a:rPr lang="pl-PL" dirty="0"/>
              <a:t> the </a:t>
            </a:r>
            <a:r>
              <a:rPr lang="pl-PL" dirty="0" err="1"/>
              <a:t>scattering</a:t>
            </a:r>
            <a:r>
              <a:rPr lang="pl-PL" dirty="0"/>
              <a:t> </a:t>
            </a:r>
            <a:r>
              <a:rPr lang="pl-PL" dirty="0" err="1"/>
              <a:t>plane</a:t>
            </a:r>
            <a:r>
              <a:rPr lang="pl-PL" dirty="0"/>
              <a:t> </a:t>
            </a:r>
            <a:r>
              <a:rPr lang="pl-PL" dirty="0" err="1"/>
              <a:t>lies</a:t>
            </a:r>
            <a:r>
              <a:rPr lang="pl-PL" dirty="0"/>
              <a:t> in the </a:t>
            </a:r>
            <a:r>
              <a:rPr lang="pl-PL" dirty="0" err="1"/>
              <a:t>yz</a:t>
            </a:r>
            <a:r>
              <a:rPr lang="pl-PL" dirty="0"/>
              <a:t> </a:t>
            </a:r>
            <a:r>
              <a:rPr lang="pl-PL" dirty="0" err="1"/>
              <a:t>plane</a:t>
            </a:r>
            <a:r>
              <a:rPr lang="pl-PL" dirty="0"/>
              <a:t> (as </a:t>
            </a:r>
            <a:r>
              <a:rPr lang="pl-PL" dirty="0" err="1"/>
              <a:t>shown</a:t>
            </a:r>
            <a:r>
              <a:rPr lang="pl-PL" dirty="0"/>
              <a:t> in the </a:t>
            </a:r>
            <a:r>
              <a:rPr lang="pl-PL" dirty="0" err="1"/>
              <a:t>figure</a:t>
            </a:r>
            <a:r>
              <a:rPr lang="pl-PL" dirty="0"/>
              <a:t> for in-</a:t>
            </a:r>
            <a:r>
              <a:rPr lang="pl-PL" dirty="0" err="1"/>
              <a:t>plane</a:t>
            </a:r>
            <a:r>
              <a:rPr lang="pl-PL" dirty="0"/>
              <a:t> (LH) and out of </a:t>
            </a:r>
            <a:r>
              <a:rPr lang="pl-PL" dirty="0" err="1"/>
              <a:t>plane</a:t>
            </a:r>
            <a:r>
              <a:rPr lang="pl-PL" dirty="0"/>
              <a:t> (LV) </a:t>
            </a:r>
            <a:r>
              <a:rPr lang="pl-PL" dirty="0" err="1"/>
              <a:t>polarization</a:t>
            </a:r>
            <a:r>
              <a:rPr lang="pl-PL" dirty="0"/>
              <a:t>).</a:t>
            </a:r>
            <a:endParaRPr lang="de-DE" dirty="0"/>
          </a:p>
        </p:txBody>
      </p:sp>
    </p:spTree>
    <p:extLst>
      <p:ext uri="{BB962C8B-B14F-4D97-AF65-F5344CB8AC3E}">
        <p14:creationId xmlns:p14="http://schemas.microsoft.com/office/powerpoint/2010/main" val="1807566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2258568" y="2071532"/>
            <a:ext cx="7932836" cy="2417341"/>
          </a:xfrm>
        </p:spPr>
        <p:txBody>
          <a:bodyPr/>
          <a:lstStyle/>
          <a:p>
            <a:pPr marL="0" indent="0">
              <a:buNone/>
            </a:pPr>
            <a:r>
              <a:rPr lang="de-DE" sz="2800" dirty="0">
                <a:solidFill>
                  <a:srgbClr val="9E3611"/>
                </a:solidFill>
              </a:rPr>
              <a:t>II. </a:t>
            </a:r>
            <a:r>
              <a:rPr lang="de-DE" sz="2800" dirty="0" err="1"/>
              <a:t>Presenting</a:t>
            </a:r>
            <a:r>
              <a:rPr lang="de-DE" sz="2800" dirty="0"/>
              <a:t> </a:t>
            </a:r>
            <a:r>
              <a:rPr lang="de-DE" sz="2800" dirty="0" err="1"/>
              <a:t>raw</a:t>
            </a:r>
            <a:r>
              <a:rPr lang="de-DE" sz="2800" dirty="0"/>
              <a:t> </a:t>
            </a:r>
            <a:r>
              <a:rPr lang="de-DE" sz="2800" dirty="0" err="1"/>
              <a:t>data</a:t>
            </a:r>
            <a:r>
              <a:rPr lang="de-DE" sz="2800" dirty="0"/>
              <a:t> </a:t>
            </a:r>
            <a:r>
              <a:rPr lang="de-DE" sz="2800" dirty="0" err="1"/>
              <a:t>from</a:t>
            </a:r>
            <a:r>
              <a:rPr lang="de-DE" sz="2800" dirty="0"/>
              <a:t> </a:t>
            </a:r>
            <a:r>
              <a:rPr lang="de-DE" sz="2800" dirty="0" err="1"/>
              <a:t>the</a:t>
            </a:r>
            <a:r>
              <a:rPr lang="de-DE" sz="2800" dirty="0"/>
              <a:t> </a:t>
            </a:r>
            <a:r>
              <a:rPr lang="de-DE" sz="2800" dirty="0" err="1"/>
              <a:t>experiment</a:t>
            </a:r>
            <a:r>
              <a:rPr lang="de-DE" sz="2800" dirty="0"/>
              <a:t>:</a:t>
            </a:r>
          </a:p>
          <a:p>
            <a:pPr marL="788670" lvl="1" indent="-514350">
              <a:buFont typeface="+mj-lt"/>
              <a:buAutoNum type="arabicPeriod"/>
            </a:pPr>
            <a:r>
              <a:rPr lang="de-DE" sz="2600" dirty="0" err="1"/>
              <a:t>Raw</a:t>
            </a:r>
            <a:r>
              <a:rPr lang="de-DE" sz="2600" dirty="0"/>
              <a:t> </a:t>
            </a:r>
            <a:r>
              <a:rPr lang="de-DE" sz="2600" dirty="0" err="1"/>
              <a:t>data</a:t>
            </a:r>
            <a:endParaRPr lang="de-DE" sz="2600" dirty="0"/>
          </a:p>
          <a:p>
            <a:pPr marL="788670" lvl="1" indent="-514350">
              <a:buFont typeface="+mj-lt"/>
              <a:buAutoNum type="arabicPeriod"/>
            </a:pPr>
            <a:r>
              <a:rPr lang="de-DE" sz="2600" dirty="0" err="1"/>
              <a:t>Normalizing</a:t>
            </a:r>
            <a:r>
              <a:rPr lang="de-DE" sz="2600" dirty="0"/>
              <a:t> </a:t>
            </a:r>
            <a:r>
              <a:rPr lang="de-DE" sz="2600" dirty="0" err="1"/>
              <a:t>raw</a:t>
            </a:r>
            <a:r>
              <a:rPr lang="de-DE" sz="2600" dirty="0"/>
              <a:t> </a:t>
            </a:r>
            <a:r>
              <a:rPr lang="de-DE" sz="2600" dirty="0" err="1"/>
              <a:t>data</a:t>
            </a:r>
            <a:endParaRPr lang="de-DE" sz="2600" dirty="0"/>
          </a:p>
          <a:p>
            <a:pPr marL="788670" lvl="1" indent="-514350">
              <a:buFont typeface="+mj-lt"/>
              <a:buAutoNum type="arabicPeriod"/>
            </a:pPr>
            <a:r>
              <a:rPr lang="de-DE" sz="2600" dirty="0"/>
              <a:t>Quick </a:t>
            </a:r>
            <a:r>
              <a:rPr lang="de-DE" sz="2600" dirty="0" err="1"/>
              <a:t>analysis</a:t>
            </a:r>
            <a:endParaRPr lang="de-DE" sz="2600" dirty="0"/>
          </a:p>
          <a:p>
            <a:pPr marL="0" indent="0">
              <a:buNone/>
            </a:pPr>
            <a:endParaRPr lang="de-DE" dirty="0"/>
          </a:p>
        </p:txBody>
      </p:sp>
    </p:spTree>
    <p:extLst>
      <p:ext uri="{BB962C8B-B14F-4D97-AF65-F5344CB8AC3E}">
        <p14:creationId xmlns:p14="http://schemas.microsoft.com/office/powerpoint/2010/main" val="3211426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63761" y="177061"/>
            <a:ext cx="3919352" cy="895281"/>
          </a:xfrm>
        </p:spPr>
        <p:txBody>
          <a:bodyPr>
            <a:normAutofit fontScale="90000"/>
          </a:bodyPr>
          <a:lstStyle/>
          <a:p>
            <a:r>
              <a:rPr lang="de-DE" dirty="0"/>
              <a:t>RAW </a:t>
            </a:r>
            <a:r>
              <a:rPr lang="pl-PL" dirty="0" err="1"/>
              <a:t>rsxs</a:t>
            </a:r>
            <a:r>
              <a:rPr lang="pl-PL" dirty="0"/>
              <a:t> </a:t>
            </a:r>
            <a:r>
              <a:rPr lang="de-DE" dirty="0" err="1"/>
              <a:t>data</a:t>
            </a:r>
            <a:endParaRPr lang="de-DE" dirty="0"/>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762" y="1065730"/>
            <a:ext cx="3601904" cy="2808000"/>
          </a:xfrm>
          <a:prstGeom prst="rect">
            <a:avLst/>
          </a:prstGeom>
        </p:spPr>
      </p:pic>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761" y="3873730"/>
            <a:ext cx="3601905" cy="2808000"/>
          </a:xfrm>
          <a:prstGeom prst="rect">
            <a:avLst/>
          </a:prstGeom>
        </p:spPr>
      </p:pic>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5088" y="3873730"/>
            <a:ext cx="3600000" cy="2807999"/>
          </a:xfrm>
          <a:prstGeom prst="rect">
            <a:avLst/>
          </a:prstGeom>
        </p:spPr>
      </p:pic>
      <p:pic>
        <p:nvPicPr>
          <p:cNvPr id="7" name="Grafik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64510" y="3873730"/>
            <a:ext cx="3600001" cy="2808000"/>
          </a:xfrm>
          <a:prstGeom prst="rect">
            <a:avLst/>
          </a:prstGeom>
        </p:spPr>
      </p:pic>
      <p:pic>
        <p:nvPicPr>
          <p:cNvPr id="8" name="Grafik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64511" y="1065730"/>
            <a:ext cx="3600000" cy="2808000"/>
          </a:xfrm>
          <a:prstGeom prst="rect">
            <a:avLst/>
          </a:prstGeom>
        </p:spPr>
      </p:pic>
      <p:pic>
        <p:nvPicPr>
          <p:cNvPr id="9" name="Grafik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15088" y="1065730"/>
            <a:ext cx="3600000" cy="2808000"/>
          </a:xfrm>
          <a:prstGeom prst="rect">
            <a:avLst/>
          </a:prstGeom>
        </p:spPr>
      </p:pic>
    </p:spTree>
    <p:extLst>
      <p:ext uri="{BB962C8B-B14F-4D97-AF65-F5344CB8AC3E}">
        <p14:creationId xmlns:p14="http://schemas.microsoft.com/office/powerpoint/2010/main" val="516366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p:cNvSpPr>
                <a:spLocks noGrp="1"/>
              </p:cNvSpPr>
              <p:nvPr>
                <p:ph type="title"/>
              </p:nvPr>
            </p:nvSpPr>
            <p:spPr>
              <a:xfrm>
                <a:off x="209026" y="174566"/>
                <a:ext cx="10515600" cy="1325563"/>
              </a:xfrm>
            </p:spPr>
            <p:txBody>
              <a:bodyPr>
                <a:normAutofit/>
              </a:bodyPr>
              <a:lstStyle/>
              <a:p>
                <a:r>
                  <a:rPr lang="de-DE" sz="3600" dirty="0"/>
                  <a:t>RSXS </a:t>
                </a:r>
                <a:r>
                  <a:rPr lang="de-DE" sz="3600" dirty="0" err="1"/>
                  <a:t>result</a:t>
                </a:r>
                <a:r>
                  <a:rPr lang="pl-PL" sz="3600" dirty="0"/>
                  <a:t>s – normalized </a:t>
                </a:r>
                <a:r>
                  <a:rPr lang="de-DE" sz="3600" dirty="0" err="1"/>
                  <a:t>by</a:t>
                </a:r>
                <a:r>
                  <a:rPr lang="de-DE" sz="3600" dirty="0"/>
                  <a:t> </a:t>
                </a:r>
                <a14:m>
                  <m:oMath xmlns:m="http://schemas.openxmlformats.org/officeDocument/2006/math">
                    <m:f>
                      <m:fPr>
                        <m:ctrlPr>
                          <a:rPr lang="de-DE" sz="3600" b="0" i="1" smtClean="0">
                            <a:latin typeface="Cambria Math" panose="02040503050406030204" pitchFamily="18" charset="0"/>
                          </a:rPr>
                        </m:ctrlPr>
                      </m:fPr>
                      <m:num>
                        <m:r>
                          <a:rPr lang="de-DE" sz="3600" b="0" i="1" smtClean="0">
                            <a:latin typeface="Cambria Math" panose="02040503050406030204" pitchFamily="18" charset="0"/>
                          </a:rPr>
                          <m:t>−</m:t>
                        </m:r>
                        <m:sSub>
                          <m:sSubPr>
                            <m:ctrlPr>
                              <a:rPr lang="de-DE" sz="3600" b="0" i="1" smtClean="0">
                                <a:latin typeface="Cambria Math" panose="02040503050406030204" pitchFamily="18" charset="0"/>
                              </a:rPr>
                            </m:ctrlPr>
                          </m:sSubPr>
                          <m:e>
                            <m:r>
                              <a:rPr lang="de-DE" sz="3600" b="0" i="1" smtClean="0">
                                <a:latin typeface="Cambria Math" panose="02040503050406030204" pitchFamily="18" charset="0"/>
                              </a:rPr>
                              <m:t>𝐼</m:t>
                            </m:r>
                          </m:e>
                          <m:sub>
                            <m:r>
                              <a:rPr lang="de-DE" sz="3600" b="0" i="1" smtClean="0">
                                <a:latin typeface="Cambria Math" panose="02040503050406030204" pitchFamily="18" charset="0"/>
                              </a:rPr>
                              <m:t>𝑚𝑖𝑛</m:t>
                            </m:r>
                          </m:sub>
                        </m:sSub>
                        <m:r>
                          <a:rPr lang="de-DE" sz="3600" b="0" i="1" smtClean="0">
                            <a:latin typeface="Cambria Math" panose="02040503050406030204" pitchFamily="18" charset="0"/>
                          </a:rPr>
                          <m:t>(</m:t>
                        </m:r>
                        <m:r>
                          <a:rPr lang="de-DE" sz="3600" b="0" i="1" smtClean="0">
                            <a:latin typeface="Cambria Math" panose="02040503050406030204" pitchFamily="18" charset="0"/>
                          </a:rPr>
                          <m:t>𝜃</m:t>
                        </m:r>
                        <m:r>
                          <a:rPr lang="de-DE" sz="3600" b="0" i="1" smtClean="0">
                            <a:latin typeface="Cambria Math" panose="02040503050406030204" pitchFamily="18" charset="0"/>
                          </a:rPr>
                          <m:t>)</m:t>
                        </m:r>
                      </m:num>
                      <m:den>
                        <m:sSub>
                          <m:sSubPr>
                            <m:ctrlPr>
                              <a:rPr lang="de-DE" sz="3600" i="1">
                                <a:latin typeface="Cambria Math" panose="02040503050406030204" pitchFamily="18" charset="0"/>
                              </a:rPr>
                            </m:ctrlPr>
                          </m:sSubPr>
                          <m:e>
                            <m:r>
                              <a:rPr lang="de-DE" sz="3600" i="1">
                                <a:latin typeface="Cambria Math" panose="02040503050406030204" pitchFamily="18" charset="0"/>
                              </a:rPr>
                              <m:t>𝐼</m:t>
                            </m:r>
                          </m:e>
                          <m:sub>
                            <m:r>
                              <a:rPr lang="de-DE" sz="3600" i="1">
                                <a:latin typeface="Cambria Math" panose="02040503050406030204" pitchFamily="18" charset="0"/>
                              </a:rPr>
                              <m:t>𝑚</m:t>
                            </m:r>
                            <m:r>
                              <a:rPr lang="de-DE" sz="3600" b="0" i="1" smtClean="0">
                                <a:latin typeface="Cambria Math" panose="02040503050406030204" pitchFamily="18" charset="0"/>
                              </a:rPr>
                              <m:t>𝑎𝑥</m:t>
                            </m:r>
                          </m:sub>
                        </m:sSub>
                        <m:d>
                          <m:dPr>
                            <m:ctrlPr>
                              <a:rPr lang="de-DE" sz="3600" i="1">
                                <a:latin typeface="Cambria Math" panose="02040503050406030204" pitchFamily="18" charset="0"/>
                              </a:rPr>
                            </m:ctrlPr>
                          </m:dPr>
                          <m:e>
                            <m:r>
                              <a:rPr lang="de-DE" sz="3600" i="1">
                                <a:latin typeface="Cambria Math" panose="02040503050406030204" pitchFamily="18" charset="0"/>
                              </a:rPr>
                              <m:t>𝜃</m:t>
                            </m:r>
                          </m:e>
                        </m:d>
                        <m:r>
                          <a:rPr lang="de-DE" sz="3600" b="0" i="1" smtClean="0">
                            <a:latin typeface="Cambria Math" panose="02040503050406030204" pitchFamily="18" charset="0"/>
                          </a:rPr>
                          <m:t>−</m:t>
                        </m:r>
                        <m:sSub>
                          <m:sSubPr>
                            <m:ctrlPr>
                              <a:rPr lang="de-DE" sz="3600" i="1">
                                <a:latin typeface="Cambria Math" panose="02040503050406030204" pitchFamily="18" charset="0"/>
                              </a:rPr>
                            </m:ctrlPr>
                          </m:sSubPr>
                          <m:e>
                            <m:r>
                              <a:rPr lang="de-DE" sz="3600" i="1">
                                <a:latin typeface="Cambria Math" panose="02040503050406030204" pitchFamily="18" charset="0"/>
                              </a:rPr>
                              <m:t>𝐼</m:t>
                            </m:r>
                          </m:e>
                          <m:sub>
                            <m:r>
                              <a:rPr lang="de-DE" sz="3600" i="1">
                                <a:latin typeface="Cambria Math" panose="02040503050406030204" pitchFamily="18" charset="0"/>
                              </a:rPr>
                              <m:t>𝑚𝑖𝑛</m:t>
                            </m:r>
                          </m:sub>
                        </m:sSub>
                        <m:r>
                          <a:rPr lang="de-DE" sz="3600" i="1">
                            <a:latin typeface="Cambria Math" panose="02040503050406030204" pitchFamily="18" charset="0"/>
                          </a:rPr>
                          <m:t>(</m:t>
                        </m:r>
                        <m:r>
                          <a:rPr lang="de-DE" sz="3600" i="1">
                            <a:latin typeface="Cambria Math" panose="02040503050406030204" pitchFamily="18" charset="0"/>
                          </a:rPr>
                          <m:t>𝜃</m:t>
                        </m:r>
                        <m:r>
                          <a:rPr lang="de-DE" sz="3600" i="1">
                            <a:latin typeface="Cambria Math" panose="02040503050406030204" pitchFamily="18" charset="0"/>
                          </a:rPr>
                          <m:t>)</m:t>
                        </m:r>
                      </m:den>
                    </m:f>
                  </m:oMath>
                </a14:m>
                <a:endParaRPr lang="de-DE" sz="3600" dirty="0"/>
              </a:p>
            </p:txBody>
          </p:sp>
        </mc:Choice>
        <mc:Fallback xmlns="">
          <p:sp>
            <p:nvSpPr>
              <p:cNvPr id="2" name="Titel 1"/>
              <p:cNvSpPr>
                <a:spLocks noGrp="1" noRot="1" noChangeAspect="1" noMove="1" noResize="1" noEditPoints="1" noAdjustHandles="1" noChangeArrowheads="1" noChangeShapeType="1" noTextEdit="1"/>
              </p:cNvSpPr>
              <p:nvPr>
                <p:ph type="title"/>
              </p:nvPr>
            </p:nvSpPr>
            <p:spPr>
              <a:xfrm>
                <a:off x="209026" y="174566"/>
                <a:ext cx="10515600" cy="1325563"/>
              </a:xfrm>
              <a:blipFill>
                <a:blip r:embed="rId2"/>
                <a:stretch>
                  <a:fillRect/>
                </a:stretch>
              </a:blipFill>
            </p:spPr>
            <p:txBody>
              <a:bodyPr/>
              <a:lstStyle/>
              <a:p>
                <a:r>
                  <a:rPr lang="de-DE">
                    <a:noFill/>
                  </a:rPr>
                  <a:t> </a:t>
                </a:r>
              </a:p>
            </p:txBody>
          </p:sp>
        </mc:Fallback>
      </mc:AlternateContent>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388" y="1500128"/>
            <a:ext cx="3925681" cy="2199023"/>
          </a:xfrm>
          <a:prstGeom prst="rect">
            <a:avLst/>
          </a:prstGeom>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026" y="1500128"/>
            <a:ext cx="3728833" cy="2199023"/>
          </a:xfrm>
          <a:prstGeom prst="rect">
            <a:avLst/>
          </a:prstGeom>
        </p:spPr>
      </p:pic>
      <p:pic>
        <p:nvPicPr>
          <p:cNvPr id="11" name="Grafik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0824" y="1500128"/>
            <a:ext cx="3670351" cy="2199023"/>
          </a:xfrm>
          <a:prstGeom prst="rect">
            <a:avLst/>
          </a:prstGeom>
        </p:spPr>
      </p:pic>
      <p:pic>
        <p:nvPicPr>
          <p:cNvPr id="12" name="Grafik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9026" y="4110907"/>
            <a:ext cx="3728833" cy="2448513"/>
          </a:xfrm>
          <a:prstGeom prst="rect">
            <a:avLst/>
          </a:prstGeom>
        </p:spPr>
      </p:pic>
      <p:pic>
        <p:nvPicPr>
          <p:cNvPr id="15" name="Grafik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60824" y="4110907"/>
            <a:ext cx="3670351" cy="2448513"/>
          </a:xfrm>
          <a:prstGeom prst="rect">
            <a:avLst/>
          </a:prstGeom>
        </p:spPr>
      </p:pic>
      <p:pic>
        <p:nvPicPr>
          <p:cNvPr id="16" name="Grafik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63388" y="4110907"/>
            <a:ext cx="3925681" cy="2448513"/>
          </a:xfrm>
          <a:prstGeom prst="rect">
            <a:avLst/>
          </a:prstGeom>
        </p:spPr>
      </p:pic>
    </p:spTree>
    <p:extLst>
      <p:ext uri="{BB962C8B-B14F-4D97-AF65-F5344CB8AC3E}">
        <p14:creationId xmlns:p14="http://schemas.microsoft.com/office/powerpoint/2010/main" val="31577604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rewniana czcionka">
  <a:themeElements>
    <a:clrScheme name="Drewniana czcionk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Drewniana czcionk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Drewniana czcionk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TM03090434[[fn=Typ drewna]]</Template>
  <TotalTime>265</TotalTime>
  <Words>1049</Words>
  <Application>Microsoft Office PowerPoint</Application>
  <PresentationFormat>Panoramiczny</PresentationFormat>
  <Paragraphs>293</Paragraphs>
  <Slides>44</Slides>
  <Notes>0</Notes>
  <HiddenSlides>1</HiddenSlides>
  <MMClips>0</MMClips>
  <ScaleCrop>false</ScaleCrop>
  <HeadingPairs>
    <vt:vector size="6" baseType="variant">
      <vt:variant>
        <vt:lpstr>Używane czcionki</vt:lpstr>
      </vt:variant>
      <vt:variant>
        <vt:i4>6</vt:i4>
      </vt:variant>
      <vt:variant>
        <vt:lpstr>Motyw</vt:lpstr>
      </vt:variant>
      <vt:variant>
        <vt:i4>1</vt:i4>
      </vt:variant>
      <vt:variant>
        <vt:lpstr>Tytuły slajdów</vt:lpstr>
      </vt:variant>
      <vt:variant>
        <vt:i4>44</vt:i4>
      </vt:variant>
    </vt:vector>
  </HeadingPairs>
  <TitlesOfParts>
    <vt:vector size="51" baseType="lpstr">
      <vt:lpstr>Arial</vt:lpstr>
      <vt:lpstr>Calibri</vt:lpstr>
      <vt:lpstr>Cambria Math</vt:lpstr>
      <vt:lpstr>Rockwell</vt:lpstr>
      <vt:lpstr>Rockwell Condensed</vt:lpstr>
      <vt:lpstr>Wingdings</vt:lpstr>
      <vt:lpstr>Drewniana czcionka</vt:lpstr>
      <vt:lpstr>Resonant Soft X-ray SCAttering on LiCu_3 O_3</vt:lpstr>
      <vt:lpstr>outline</vt:lpstr>
      <vt:lpstr>Prezentacja programu PowerPoint</vt:lpstr>
      <vt:lpstr>LiCu_3 O_3</vt:lpstr>
      <vt:lpstr>Theoretical introduction</vt:lpstr>
      <vt:lpstr>Experimental geometry</vt:lpstr>
      <vt:lpstr>Prezentacja programu PowerPoint</vt:lpstr>
      <vt:lpstr>RAW rsxs data</vt:lpstr>
      <vt:lpstr>RSXS results – normalized by (-I_min (θ))/(I_max (θ)-I_min (θ))</vt:lpstr>
      <vt:lpstr>Raw data analysis</vt:lpstr>
      <vt:lpstr>Prezentacja programu PowerPoint</vt:lpstr>
      <vt:lpstr>Fitting raw data</vt:lpstr>
      <vt:lpstr>Fitting raw data</vt:lpstr>
      <vt:lpstr>Prezentacja programu PowerPoint</vt:lpstr>
      <vt:lpstr>Describing problem</vt:lpstr>
      <vt:lpstr>Solution</vt:lpstr>
      <vt:lpstr>using χ^2 minimalization</vt:lpstr>
      <vt:lpstr>Calculated χ^2 for various polarizations </vt:lpstr>
      <vt:lpstr>Results</vt:lpstr>
      <vt:lpstr>Prezentacja programu PowerPoint</vt:lpstr>
      <vt:lpstr>Complex refractive index</vt:lpstr>
      <vt:lpstr>Dielectric Tensor</vt:lpstr>
      <vt:lpstr>Prezentacja programu PowerPoint</vt:lpstr>
      <vt:lpstr>Regular kramers-kronig and ist inverse</vt:lpstr>
      <vt:lpstr>Extended kkt and ikkt</vt:lpstr>
      <vt:lpstr>Influence of the extrapolation</vt:lpstr>
      <vt:lpstr>KKT via fourier transform</vt:lpstr>
      <vt:lpstr>Prezentacja programu PowerPoint</vt:lpstr>
      <vt:lpstr>Kkt for all polarizations</vt:lpstr>
      <vt:lpstr>Kkt for all polarizations</vt:lpstr>
      <vt:lpstr>Conclusions</vt:lpstr>
      <vt:lpstr>Prezentacja programu PowerPoint</vt:lpstr>
      <vt:lpstr>Raw tey data</vt:lpstr>
      <vt:lpstr>Fiting backgound</vt:lpstr>
      <vt:lpstr>Multipeak fit</vt:lpstr>
      <vt:lpstr>Resonance Frequencies</vt:lpstr>
      <vt:lpstr>Prezentacja programu PowerPoint</vt:lpstr>
      <vt:lpstr>Circular Magnetic X-ray Dichroism (CMXD)</vt:lpstr>
      <vt:lpstr>Lircular Magnetic X-ray Dichroism (LMXD)</vt:lpstr>
      <vt:lpstr>Magnetic Ordering</vt:lpstr>
      <vt:lpstr>Optical Conductivity</vt:lpstr>
      <vt:lpstr>Optical Conductivity</vt:lpstr>
      <vt:lpstr>Reference</vt:lpstr>
      <vt:lpstr>RSXS 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Resonant Soft X-ray Spectroscopy on LiCu_3 O_3</dc:title>
  <dc:creator>Rafał Świętek</dc:creator>
  <cp:lastModifiedBy>Rafał Świętek</cp:lastModifiedBy>
  <cp:revision>76</cp:revision>
  <dcterms:created xsi:type="dcterms:W3CDTF">2019-08-15T15:56:55Z</dcterms:created>
  <dcterms:modified xsi:type="dcterms:W3CDTF">2019-12-20T12:03:32Z</dcterms:modified>
</cp:coreProperties>
</file>